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9" r:id="rId1"/>
    <p:sldMasterId id="2147483921" r:id="rId2"/>
  </p:sldMasterIdLst>
  <p:notesMasterIdLst>
    <p:notesMasterId r:id="rId45"/>
  </p:notesMasterIdLst>
  <p:sldIdLst>
    <p:sldId id="256" r:id="rId3"/>
    <p:sldId id="293" r:id="rId4"/>
    <p:sldId id="288" r:id="rId5"/>
    <p:sldId id="316" r:id="rId6"/>
    <p:sldId id="315" r:id="rId7"/>
    <p:sldId id="302" r:id="rId8"/>
    <p:sldId id="303" r:id="rId9"/>
    <p:sldId id="317" r:id="rId10"/>
    <p:sldId id="318" r:id="rId11"/>
    <p:sldId id="304" r:id="rId12"/>
    <p:sldId id="305" r:id="rId13"/>
    <p:sldId id="306" r:id="rId14"/>
    <p:sldId id="319" r:id="rId15"/>
    <p:sldId id="307" r:id="rId16"/>
    <p:sldId id="328" r:id="rId17"/>
    <p:sldId id="329" r:id="rId18"/>
    <p:sldId id="320" r:id="rId19"/>
    <p:sldId id="308" r:id="rId20"/>
    <p:sldId id="321" r:id="rId21"/>
    <p:sldId id="322" r:id="rId22"/>
    <p:sldId id="323" r:id="rId23"/>
    <p:sldId id="324" r:id="rId24"/>
    <p:sldId id="325" r:id="rId25"/>
    <p:sldId id="326" r:id="rId26"/>
    <p:sldId id="327" r:id="rId27"/>
    <p:sldId id="334" r:id="rId28"/>
    <p:sldId id="330" r:id="rId29"/>
    <p:sldId id="331" r:id="rId30"/>
    <p:sldId id="309" r:id="rId31"/>
    <p:sldId id="310" r:id="rId32"/>
    <p:sldId id="335" r:id="rId33"/>
    <p:sldId id="336" r:id="rId34"/>
    <p:sldId id="337" r:id="rId35"/>
    <p:sldId id="312" r:id="rId36"/>
    <p:sldId id="340" r:id="rId37"/>
    <p:sldId id="345" r:id="rId38"/>
    <p:sldId id="339" r:id="rId39"/>
    <p:sldId id="341" r:id="rId40"/>
    <p:sldId id="342" r:id="rId41"/>
    <p:sldId id="343" r:id="rId42"/>
    <p:sldId id="344" r:id="rId43"/>
    <p:sldId id="284" r:id="rId4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8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4723"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40" y="672"/>
    </p:cViewPr>
  </p:outlineViewPr>
  <p:notesTextViewPr>
    <p:cViewPr>
      <p:scale>
        <a:sx n="100" d="100"/>
        <a:sy n="100" d="100"/>
      </p:scale>
      <p:origin x="0" y="0"/>
    </p:cViewPr>
  </p:notesTextViewPr>
  <p:notesViewPr>
    <p:cSldViewPr>
      <p:cViewPr varScale="1">
        <p:scale>
          <a:sx n="60" d="100"/>
          <a:sy n="60" d="100"/>
        </p:scale>
        <p:origin x="-27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B7E51-13A6-4E5A-931B-B6C86D636F57}" type="datetimeFigureOut">
              <a:rPr lang="tr-TR" smtClean="0"/>
              <a:pPr/>
              <a:t>10.03.2017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D15E5-6EB8-4D4D-8C7B-BBC220ECDA79}" type="slidenum">
              <a:rPr lang="tr-TR" smtClean="0"/>
              <a:pPr/>
              <a:t>‹#›</a:t>
            </a:fld>
            <a:endParaRPr lang="tr-TR"/>
          </a:p>
        </p:txBody>
      </p:sp>
    </p:spTree>
    <p:extLst>
      <p:ext uri="{BB962C8B-B14F-4D97-AF65-F5344CB8AC3E}">
        <p14:creationId xmlns:p14="http://schemas.microsoft.com/office/powerpoint/2010/main" val="373749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p>
        </p:txBody>
      </p:sp>
      <p:sp>
        <p:nvSpPr>
          <p:cNvPr id="19" name="18 Altbilgi Yer Tutucusu"/>
          <p:cNvSpPr>
            <a:spLocks noGrp="1"/>
          </p:cNvSpPr>
          <p:nvPr>
            <p:ph type="ftr" sz="quarter" idx="11"/>
          </p:nvPr>
        </p:nvSpPr>
        <p:spPr>
          <a:xfrm>
            <a:off x="467544" y="6356350"/>
            <a:ext cx="8208912" cy="365125"/>
          </a:xfrm>
        </p:spPr>
        <p:txBody>
          <a:bodyPr/>
          <a:lstStyle>
            <a:lvl1pPr>
              <a:defRPr sz="1200"/>
            </a:lvl1pPr>
          </a:lstStyle>
          <a:p>
            <a:pPr>
              <a:defRPr/>
            </a:pPr>
            <a:r>
              <a:rPr lang="it-IT" dirty="0" smtClean="0">
                <a:solidFill>
                  <a:schemeClr val="bg1"/>
                </a:solidFill>
              </a:rPr>
              <a:t>KA2-Cooperation for Innovation and the Exchange of Good Practices Strategic Partnership for School Education</a:t>
            </a:r>
            <a:endParaRPr lang="tr-TR" dirty="0"/>
          </a:p>
        </p:txBody>
      </p:sp>
      <p:sp>
        <p:nvSpPr>
          <p:cNvPr id="27" name="26 Slayt Numarası Yer Tutucusu"/>
          <p:cNvSpPr>
            <a:spLocks noGrp="1"/>
          </p:cNvSpPr>
          <p:nvPr>
            <p:ph type="sldNum" sz="quarter" idx="12"/>
          </p:nvPr>
        </p:nvSpPr>
        <p:spPr/>
        <p:txBody>
          <a:bodyPr/>
          <a:lstStyle/>
          <a:p>
            <a:pPr>
              <a:defRPr/>
            </a:pPr>
            <a:fld id="{8A9594AC-858D-4D0F-B978-3F39431C9DF9}"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6" name="5 Slayt Numarası Yer Tutucusu"/>
          <p:cNvSpPr>
            <a:spLocks noGrp="1"/>
          </p:cNvSpPr>
          <p:nvPr>
            <p:ph type="sldNum" sz="quarter" idx="12"/>
          </p:nvPr>
        </p:nvSpPr>
        <p:spPr/>
        <p:txBody>
          <a:bodyPr/>
          <a:lstStyle/>
          <a:p>
            <a:pPr>
              <a:defRPr/>
            </a:pPr>
            <a:fld id="{16C2C418-AA41-45D9-AEF2-A1049D4E13BB}"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6" name="5 Slayt Numarası Yer Tutucusu"/>
          <p:cNvSpPr>
            <a:spLocks noGrp="1"/>
          </p:cNvSpPr>
          <p:nvPr>
            <p:ph type="sldNum" sz="quarter" idx="12"/>
          </p:nvPr>
        </p:nvSpPr>
        <p:spPr/>
        <p:txBody>
          <a:bodyPr/>
          <a:lstStyle/>
          <a:p>
            <a:pPr>
              <a:defRPr/>
            </a:pPr>
            <a:fld id="{FCD2ADCB-651A-414F-BEF0-A6DF19CDF820}"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6" name="Slayt Numarası Yer Tutucusu 5"/>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19337335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6" name="Slayt Numarası Yer Tutucusu 5"/>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1869883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6" name="Slayt Numarası Yer Tutucusu 5"/>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139976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7" name="Slayt Numarası Yer Tutucusu 6"/>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392478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9" name="Slayt Numarası Yer Tutucusu 8"/>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4076661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5" name="Slayt Numarası Yer Tutucusu 4"/>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37596024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4" name="Slayt Numarası Yer Tutucusu 3"/>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18422838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7" name="Slayt Numarası Yer Tutucusu 6"/>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368299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a:xfrm>
            <a:off x="467544" y="6356350"/>
            <a:ext cx="8208912" cy="365125"/>
          </a:xfrm>
        </p:spPr>
        <p:txBody>
          <a:bodyPr/>
          <a:lstStyle/>
          <a:p>
            <a:pPr>
              <a:defRPr/>
            </a:pPr>
            <a:r>
              <a:rPr lang="en-US" dirty="0" smtClean="0"/>
              <a:t>KA2-Cooperation for Innovation and the Exchange of Good Practices Strategic Partnership for School Education</a:t>
            </a:r>
            <a:endParaRPr lang="tr-TR" dirty="0"/>
          </a:p>
        </p:txBody>
      </p:sp>
      <p:sp>
        <p:nvSpPr>
          <p:cNvPr id="6" name="5 Slayt Numarası Yer Tutucusu"/>
          <p:cNvSpPr>
            <a:spLocks noGrp="1"/>
          </p:cNvSpPr>
          <p:nvPr>
            <p:ph type="sldNum" sz="quarter" idx="12"/>
          </p:nvPr>
        </p:nvSpPr>
        <p:spPr/>
        <p:txBody>
          <a:bodyPr/>
          <a:lstStyle/>
          <a:p>
            <a:pPr>
              <a:defRPr/>
            </a:pPr>
            <a:fld id="{80EDB94E-A0AE-4873-94BD-98A6197254D3}" type="slidenum">
              <a:rPr lang="tr-TR" smtClean="0"/>
              <a:pPr>
                <a:defRPr/>
              </a:pPr>
              <a:t>‹#›</a:t>
            </a:fld>
            <a:endParaRPr lang="tr-TR"/>
          </a:p>
        </p:txBody>
      </p:sp>
      <p:pic>
        <p:nvPicPr>
          <p:cNvPr id="7" name="Resim 27"/>
          <p:cNvPicPr/>
          <p:nvPr userDrawn="1"/>
        </p:nvPicPr>
        <p:blipFill>
          <a:blip r:embed="rId2" cstate="print">
            <a:extLst>
              <a:ext uri="{28A0092B-C50C-407E-A947-70E740481C1C}">
                <a14:useLocalDpi xmlns:a14="http://schemas.microsoft.com/office/drawing/2010/main" val="0"/>
              </a:ext>
            </a:extLst>
          </a:blip>
          <a:stretch>
            <a:fillRect/>
          </a:stretch>
        </p:blipFill>
        <p:spPr>
          <a:xfrm>
            <a:off x="27314" y="548680"/>
            <a:ext cx="9116685" cy="74295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7" name="Slayt Numarası Yer Tutucusu 6"/>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3775994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6" name="Slayt Numarası Yer Tutucusu 5"/>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2939354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r>
              <a:rPr lang="en-US" smtClean="0"/>
              <a:t>KA2-Cooperation for Innovation and the Exchange of Good Practices Strategic Partnership for School Education</a:t>
            </a:r>
            <a:endParaRPr lang="tr-TR"/>
          </a:p>
        </p:txBody>
      </p:sp>
      <p:sp>
        <p:nvSpPr>
          <p:cNvPr id="6" name="Slayt Numarası Yer Tutucusu 5"/>
          <p:cNvSpPr>
            <a:spLocks noGrp="1"/>
          </p:cNvSpPr>
          <p:nvPr>
            <p:ph type="sldNum" sz="quarter" idx="12"/>
          </p:nvPr>
        </p:nvSpPr>
        <p:spPr/>
        <p:txBody>
          <a:bodyPr/>
          <a:lstStyle/>
          <a:p>
            <a:fld id="{8EE23E72-98B3-4DAC-9C39-7F713246763E}" type="slidenum">
              <a:rPr lang="tr-TR" smtClean="0"/>
              <a:pPr/>
              <a:t>‹#›</a:t>
            </a:fld>
            <a:endParaRPr lang="tr-TR"/>
          </a:p>
        </p:txBody>
      </p:sp>
    </p:spTree>
    <p:extLst>
      <p:ext uri="{BB962C8B-B14F-4D97-AF65-F5344CB8AC3E}">
        <p14:creationId xmlns:p14="http://schemas.microsoft.com/office/powerpoint/2010/main" val="194830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6" name="5 Slayt Numarası Yer Tutucusu"/>
          <p:cNvSpPr>
            <a:spLocks noGrp="1"/>
          </p:cNvSpPr>
          <p:nvPr>
            <p:ph type="sldNum" sz="quarter" idx="12"/>
          </p:nvPr>
        </p:nvSpPr>
        <p:spPr/>
        <p:txBody>
          <a:bodyPr/>
          <a:lstStyle/>
          <a:p>
            <a:pPr>
              <a:defRPr/>
            </a:pPr>
            <a:fld id="{3D633EEC-8B04-4316-AAFB-E1179FC51108}"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7" name="6 Slayt Numarası Yer Tutucusu"/>
          <p:cNvSpPr>
            <a:spLocks noGrp="1"/>
          </p:cNvSpPr>
          <p:nvPr>
            <p:ph type="sldNum" sz="quarter" idx="12"/>
          </p:nvPr>
        </p:nvSpPr>
        <p:spPr/>
        <p:txBody>
          <a:bodyPr/>
          <a:lstStyle/>
          <a:p>
            <a:pPr>
              <a:defRPr/>
            </a:pPr>
            <a:fld id="{F5FDB615-656F-4DE2-BD89-04AD60A4A7C0}"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9" name="8 Slayt Numarası Yer Tutucusu"/>
          <p:cNvSpPr>
            <a:spLocks noGrp="1"/>
          </p:cNvSpPr>
          <p:nvPr>
            <p:ph type="sldNum" sz="quarter" idx="12"/>
          </p:nvPr>
        </p:nvSpPr>
        <p:spPr/>
        <p:txBody>
          <a:bodyPr/>
          <a:lstStyle/>
          <a:p>
            <a:pPr>
              <a:defRPr/>
            </a:pPr>
            <a:fld id="{0E32D614-06BF-4E5E-BF53-B7032C19E604}"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5" name="4 Slayt Numarası Yer Tutucusu"/>
          <p:cNvSpPr>
            <a:spLocks noGrp="1"/>
          </p:cNvSpPr>
          <p:nvPr>
            <p:ph type="sldNum" sz="quarter" idx="12"/>
          </p:nvPr>
        </p:nvSpPr>
        <p:spPr/>
        <p:txBody>
          <a:bodyPr/>
          <a:lstStyle/>
          <a:p>
            <a:pPr>
              <a:defRPr/>
            </a:pPr>
            <a:fld id="{B3019F14-17F4-40FB-B764-2A94F50D2C72}"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4" name="3 Slayt Numarası Yer Tutucusu"/>
          <p:cNvSpPr>
            <a:spLocks noGrp="1"/>
          </p:cNvSpPr>
          <p:nvPr>
            <p:ph type="sldNum" sz="quarter" idx="12"/>
          </p:nvPr>
        </p:nvSpPr>
        <p:spPr/>
        <p:txBody>
          <a:bodyPr/>
          <a:lstStyle/>
          <a:p>
            <a:pPr>
              <a:defRPr/>
            </a:pPr>
            <a:fld id="{EA92EF62-70D9-4B71-9C60-7A301EE21DAC}"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7" name="6 Slayt Numarası Yer Tutucusu"/>
          <p:cNvSpPr>
            <a:spLocks noGrp="1"/>
          </p:cNvSpPr>
          <p:nvPr>
            <p:ph type="sldNum" sz="quarter" idx="12"/>
          </p:nvPr>
        </p:nvSpPr>
        <p:spPr/>
        <p:txBody>
          <a:bodyPr/>
          <a:lstStyle/>
          <a:p>
            <a:pPr>
              <a:defRPr/>
            </a:pPr>
            <a:fld id="{3CBC3C9C-D700-475C-ABF7-54F239199BE2}"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C31B861-ECA9-4562-A903-346D2B0FD559}" type="slidenum">
              <a:rPr lang="tr-TR" smtClean="0"/>
              <a:pPr>
                <a:defRPr/>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KA2-Cooperation for Innovation and the Exchange of Good Practices Strategic Partnership for School Education</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BF6E917-BC24-406D-AD6D-F67CBA11403C}" type="slidenum">
              <a:rPr lang="tr-TR" smtClean="0"/>
              <a:pPr>
                <a:defRPr/>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chemeClr val="bg1"/>
                </a:solidFill>
              </a:rPr>
              <a:t>KA2-Cooperation for Innovation and the Exchange of Good Practices Strategic Partnership for School Education</a:t>
            </a:r>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23E72-98B3-4DAC-9C39-7F713246763E}" type="slidenum">
              <a:rPr lang="tr-TR" smtClean="0"/>
              <a:pPr/>
              <a:t>‹#›</a:t>
            </a:fld>
            <a:endParaRPr lang="tr-TR"/>
          </a:p>
        </p:txBody>
      </p:sp>
    </p:spTree>
    <p:extLst>
      <p:ext uri="{BB962C8B-B14F-4D97-AF65-F5344CB8AC3E}">
        <p14:creationId xmlns:p14="http://schemas.microsoft.com/office/powerpoint/2010/main" val="8190383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482520"/>
            <a:ext cx="8229600" cy="1154392"/>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eaLnBrk="1" hangingPunct="1"/>
            <a:r>
              <a:rPr lang="it-IT" sz="2800" b="1" dirty="0" smtClean="0">
                <a:solidFill>
                  <a:schemeClr val="tx1"/>
                </a:solidFill>
              </a:rPr>
              <a:t>KA2-Cooperation for Innovation and the Exchange of Good Practices Strategic Partnership for School Education</a:t>
            </a:r>
            <a:endParaRPr altLang="tr-TR" sz="2800" b="1" dirty="0" smtClean="0">
              <a:solidFill>
                <a:schemeClr val="tx1"/>
              </a:solidFill>
            </a:endParaRPr>
          </a:p>
        </p:txBody>
      </p:sp>
      <p:sp>
        <p:nvSpPr>
          <p:cNvPr id="6146" name="Rectangle 3"/>
          <p:cNvSpPr>
            <a:spLocks noGrp="1" noChangeArrowheads="1"/>
          </p:cNvSpPr>
          <p:nvPr>
            <p:ph idx="1"/>
          </p:nvPr>
        </p:nvSpPr>
        <p:spPr/>
        <p:txBody>
          <a:bodyPr/>
          <a:lstStyle/>
          <a:p>
            <a:pPr marL="0" indent="0" eaLnBrk="1" hangingPunct="1">
              <a:buNone/>
            </a:pPr>
            <a:endParaRPr lang="tr-TR" altLang="tr-TR" dirty="0" smtClean="0"/>
          </a:p>
          <a:p>
            <a:pPr marL="0" indent="0" eaLnBrk="1" hangingPunct="1">
              <a:buNone/>
            </a:pPr>
            <a:endParaRPr lang="tr-TR" altLang="tr-TR" dirty="0" smtClean="0"/>
          </a:p>
          <a:p>
            <a:pPr marL="0" indent="0" algn="ctr" eaLnBrk="1" hangingPunct="1">
              <a:buNone/>
            </a:pPr>
            <a:r>
              <a:rPr lang="tr-TR" altLang="tr-TR" dirty="0" err="1" smtClean="0"/>
              <a:t>Ministry</a:t>
            </a:r>
            <a:r>
              <a:rPr lang="tr-TR" altLang="tr-TR" dirty="0" smtClean="0"/>
              <a:t> of National Education, </a:t>
            </a:r>
          </a:p>
          <a:p>
            <a:pPr marL="0" indent="0" algn="ctr" eaLnBrk="1" hangingPunct="1">
              <a:buNone/>
            </a:pPr>
            <a:r>
              <a:rPr lang="tr-TR" altLang="tr-TR" dirty="0" smtClean="0"/>
              <a:t>Erdem Bayazıt Anatolian High School, GÖLBAŞI/ANKARA</a:t>
            </a:r>
            <a:endParaRPr lang="en-US" altLang="tr-TR" dirty="0" smtClean="0"/>
          </a:p>
        </p:txBody>
      </p:sp>
      <p:pic>
        <p:nvPicPr>
          <p:cNvPr id="9" name="Picture 3" descr="http://erdembayazit.meb.k12.tr/tema/tema/3/img/meb_logo.png"/>
          <p:cNvPicPr>
            <a:picLocks noChangeAspect="1" noChangeArrowheads="1"/>
          </p:cNvPicPr>
          <p:nvPr/>
        </p:nvPicPr>
        <p:blipFill>
          <a:blip r:embed="rId2" cstate="print"/>
          <a:srcRect/>
          <a:stretch>
            <a:fillRect/>
          </a:stretch>
        </p:blipFill>
        <p:spPr bwMode="auto">
          <a:xfrm>
            <a:off x="683568" y="2924944"/>
            <a:ext cx="925513" cy="923925"/>
          </a:xfrm>
          <a:prstGeom prst="rect">
            <a:avLst/>
          </a:prstGeom>
          <a:noFill/>
          <a:ln w="9525">
            <a:noFill/>
            <a:miter lim="800000"/>
            <a:headEnd/>
            <a:tailEnd/>
          </a:ln>
        </p:spPr>
      </p:pic>
      <p:pic>
        <p:nvPicPr>
          <p:cNvPr id="6" name="Resim 27"/>
          <p:cNvPicPr/>
          <p:nvPr/>
        </p:nvPicPr>
        <p:blipFill>
          <a:blip r:embed="rId3" cstate="print">
            <a:extLst>
              <a:ext uri="{28A0092B-C50C-407E-A947-70E740481C1C}">
                <a14:useLocalDpi xmlns:a14="http://schemas.microsoft.com/office/drawing/2010/main" val="0"/>
              </a:ext>
            </a:extLst>
          </a:blip>
          <a:stretch>
            <a:fillRect/>
          </a:stretch>
        </p:blipFill>
        <p:spPr>
          <a:xfrm>
            <a:off x="0" y="404664"/>
            <a:ext cx="9144000" cy="742950"/>
          </a:xfrm>
          <a:prstGeom prst="rect">
            <a:avLst/>
          </a:prstGeom>
        </p:spPr>
      </p:pic>
      <p:pic>
        <p:nvPicPr>
          <p:cNvPr id="7" name="Resim 16"/>
          <p:cNvPicPr/>
          <p:nvPr/>
        </p:nvPicPr>
        <p:blipFill>
          <a:blip r:embed="rId4" cstate="print">
            <a:extLst>
              <a:ext uri="{28A0092B-C50C-407E-A947-70E740481C1C}">
                <a14:useLocalDpi xmlns:a14="http://schemas.microsoft.com/office/drawing/2010/main" val="0"/>
              </a:ext>
            </a:extLst>
          </a:blip>
          <a:stretch>
            <a:fillRect/>
          </a:stretch>
        </p:blipFill>
        <p:spPr>
          <a:xfrm>
            <a:off x="1187624" y="4788430"/>
            <a:ext cx="6696744" cy="1664906"/>
          </a:xfrm>
          <a:prstGeom prst="rect">
            <a:avLst/>
          </a:prstGeom>
        </p:spPr>
        <p:style>
          <a:lnRef idx="1">
            <a:schemeClr val="accent1"/>
          </a:lnRef>
          <a:fillRef idx="3">
            <a:schemeClr val="accent1"/>
          </a:fillRef>
          <a:effectRef idx="2">
            <a:schemeClr val="accent1"/>
          </a:effectRef>
          <a:fontRef idx="minor">
            <a:schemeClr val="lt1"/>
          </a:fontRef>
        </p:style>
      </p:pic>
      <p:pic>
        <p:nvPicPr>
          <p:cNvPr id="10" name="Resim 26"/>
          <p:cNvPicPr/>
          <p:nvPr/>
        </p:nvPicPr>
        <p:blipFill>
          <a:blip r:embed="rId5" cstate="print">
            <a:extLst>
              <a:ext uri="{28A0092B-C50C-407E-A947-70E740481C1C}">
                <a14:useLocalDpi xmlns:a14="http://schemas.microsoft.com/office/drawing/2010/main" val="0"/>
              </a:ext>
            </a:extLst>
          </a:blip>
          <a:stretch>
            <a:fillRect/>
          </a:stretch>
        </p:blipFill>
        <p:spPr>
          <a:xfrm>
            <a:off x="7524328" y="3068960"/>
            <a:ext cx="866775" cy="8477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t>BY THE HELP OF THE PROJECT STRIDE</a:t>
            </a:r>
            <a:r>
              <a:rPr lang="tr-TR" sz="3200" b="1" dirty="0" smtClean="0"/>
              <a:t>;</a:t>
            </a:r>
            <a:endParaRPr lang="tr-TR" sz="3200" b="1" dirty="0"/>
          </a:p>
        </p:txBody>
      </p:sp>
      <p:sp>
        <p:nvSpPr>
          <p:cNvPr id="3" name="Content Placeholder 2"/>
          <p:cNvSpPr>
            <a:spLocks noGrp="1"/>
          </p:cNvSpPr>
          <p:nvPr>
            <p:ph idx="1"/>
          </p:nvPr>
        </p:nvSpPr>
        <p:spPr>
          <a:xfrm>
            <a:off x="457200" y="1935480"/>
            <a:ext cx="8229600" cy="4661872"/>
          </a:xfrm>
        </p:spPr>
        <p:txBody>
          <a:bodyPr>
            <a:noAutofit/>
          </a:bodyPr>
          <a:lstStyle/>
          <a:p>
            <a:pPr marL="0" indent="0">
              <a:buNone/>
            </a:pPr>
            <a:r>
              <a:rPr lang="tr-TR" sz="2000" b="1" dirty="0"/>
              <a:t>SO FAR,</a:t>
            </a:r>
          </a:p>
          <a:p>
            <a:r>
              <a:rPr lang="tr-TR" sz="2000" dirty="0" err="1" smtClean="0"/>
              <a:t>We</a:t>
            </a:r>
            <a:r>
              <a:rPr lang="tr-TR" sz="2000" dirty="0" smtClean="0"/>
              <a:t> </a:t>
            </a:r>
            <a:r>
              <a:rPr lang="tr-TR" sz="2000" dirty="0" err="1"/>
              <a:t>have</a:t>
            </a:r>
            <a:r>
              <a:rPr lang="tr-TR" sz="2000" dirty="0"/>
              <a:t> </a:t>
            </a:r>
            <a:r>
              <a:rPr lang="tr-TR" sz="2000" dirty="0" err="1"/>
              <a:t>raised</a:t>
            </a:r>
            <a:r>
              <a:rPr lang="tr-TR" sz="2000" dirty="0"/>
              <a:t> </a:t>
            </a:r>
            <a:r>
              <a:rPr lang="tr-TR" sz="2000" dirty="0" err="1"/>
              <a:t>awareness</a:t>
            </a:r>
            <a:r>
              <a:rPr lang="tr-TR" sz="2000" dirty="0"/>
              <a:t> of </a:t>
            </a:r>
            <a:r>
              <a:rPr lang="tr-TR" sz="2000" dirty="0" err="1"/>
              <a:t>the</a:t>
            </a:r>
            <a:r>
              <a:rPr lang="tr-TR" sz="2000" dirty="0"/>
              <a:t> ICT </a:t>
            </a:r>
            <a:r>
              <a:rPr lang="tr-TR" sz="2000" dirty="0" err="1"/>
              <a:t>use</a:t>
            </a:r>
            <a:r>
              <a:rPr lang="tr-TR" sz="2000" dirty="0"/>
              <a:t> in </a:t>
            </a:r>
            <a:r>
              <a:rPr lang="tr-TR" sz="2000" dirty="0" err="1"/>
              <a:t>education</a:t>
            </a:r>
            <a:r>
              <a:rPr lang="tr-TR" sz="2000" dirty="0"/>
              <a:t> </a:t>
            </a:r>
            <a:r>
              <a:rPr lang="tr-TR" sz="2000" dirty="0" err="1"/>
              <a:t>among</a:t>
            </a:r>
            <a:r>
              <a:rPr lang="tr-TR" sz="2000" dirty="0"/>
              <a:t> </a:t>
            </a:r>
            <a:r>
              <a:rPr lang="tr-TR" sz="2000" dirty="0" err="1"/>
              <a:t>students</a:t>
            </a:r>
            <a:r>
              <a:rPr lang="tr-TR" sz="2000" dirty="0"/>
              <a:t> </a:t>
            </a:r>
            <a:r>
              <a:rPr lang="tr-TR" sz="2000" dirty="0" err="1"/>
              <a:t>and</a:t>
            </a:r>
            <a:r>
              <a:rPr lang="tr-TR" sz="2000" dirty="0"/>
              <a:t> </a:t>
            </a:r>
            <a:r>
              <a:rPr lang="tr-TR" sz="2000" dirty="0" err="1"/>
              <a:t>teachers</a:t>
            </a:r>
            <a:r>
              <a:rPr lang="tr-TR" sz="2000" dirty="0"/>
              <a:t> </a:t>
            </a:r>
            <a:endParaRPr lang="tr-TR" sz="2000" dirty="0" smtClean="0"/>
          </a:p>
          <a:p>
            <a:endParaRPr lang="tr-TR" sz="2000" dirty="0"/>
          </a:p>
          <a:p>
            <a:r>
              <a:rPr lang="tr-TR" sz="2000" dirty="0" err="1" smtClean="0"/>
              <a:t>We</a:t>
            </a:r>
            <a:r>
              <a:rPr lang="tr-TR" sz="2000" dirty="0" smtClean="0"/>
              <a:t> </a:t>
            </a:r>
            <a:r>
              <a:rPr lang="tr-TR" sz="2000" dirty="0" err="1"/>
              <a:t>have</a:t>
            </a:r>
            <a:r>
              <a:rPr lang="tr-TR" sz="2000" dirty="0"/>
              <a:t> had a </a:t>
            </a:r>
            <a:r>
              <a:rPr lang="tr-TR" sz="2000" dirty="0" err="1"/>
              <a:t>clear</a:t>
            </a:r>
            <a:r>
              <a:rPr lang="tr-TR" sz="2000" dirty="0"/>
              <a:t> idea </a:t>
            </a:r>
            <a:r>
              <a:rPr lang="tr-TR" sz="2000" dirty="0" err="1"/>
              <a:t>to</a:t>
            </a:r>
            <a:r>
              <a:rPr lang="tr-TR" sz="2000" dirty="0"/>
              <a:t> </a:t>
            </a:r>
            <a:r>
              <a:rPr lang="tr-TR" sz="2000" dirty="0" err="1"/>
              <a:t>what</a:t>
            </a:r>
            <a:r>
              <a:rPr lang="tr-TR" sz="2000" dirty="0"/>
              <a:t> </a:t>
            </a:r>
            <a:r>
              <a:rPr lang="tr-TR" sz="2000" dirty="0" err="1"/>
              <a:t>extend</a:t>
            </a:r>
            <a:r>
              <a:rPr lang="tr-TR" sz="2000" dirty="0"/>
              <a:t> </a:t>
            </a:r>
            <a:r>
              <a:rPr lang="tr-TR" sz="2000" dirty="0" err="1"/>
              <a:t>we</a:t>
            </a:r>
            <a:r>
              <a:rPr lang="tr-TR" sz="2000" dirty="0"/>
              <a:t> </a:t>
            </a:r>
            <a:r>
              <a:rPr lang="tr-TR" sz="2000" dirty="0" err="1"/>
              <a:t>use</a:t>
            </a:r>
            <a:r>
              <a:rPr lang="tr-TR" sz="2000" dirty="0"/>
              <a:t> </a:t>
            </a:r>
            <a:r>
              <a:rPr lang="tr-TR" sz="2000" dirty="0" err="1"/>
              <a:t>digital</a:t>
            </a:r>
            <a:r>
              <a:rPr lang="tr-TR" sz="2000" dirty="0"/>
              <a:t> </a:t>
            </a:r>
            <a:r>
              <a:rPr lang="tr-TR" sz="2000" dirty="0" err="1"/>
              <a:t>media</a:t>
            </a:r>
            <a:r>
              <a:rPr lang="tr-TR" sz="2000" dirty="0"/>
              <a:t> </a:t>
            </a:r>
            <a:r>
              <a:rPr lang="tr-TR" sz="2000" dirty="0" err="1"/>
              <a:t>and</a:t>
            </a:r>
            <a:r>
              <a:rPr lang="tr-TR" sz="2000" dirty="0"/>
              <a:t> </a:t>
            </a:r>
            <a:r>
              <a:rPr lang="tr-TR" sz="2000" dirty="0" err="1"/>
              <a:t>what</a:t>
            </a:r>
            <a:r>
              <a:rPr lang="tr-TR" sz="2000" dirty="0"/>
              <a:t> </a:t>
            </a:r>
            <a:r>
              <a:rPr lang="tr-TR" sz="2000" dirty="0" err="1"/>
              <a:t>aspects</a:t>
            </a:r>
            <a:r>
              <a:rPr lang="tr-TR" sz="2000" dirty="0"/>
              <a:t> </a:t>
            </a:r>
            <a:r>
              <a:rPr lang="tr-TR" sz="2000" dirty="0" err="1"/>
              <a:t>we</a:t>
            </a:r>
            <a:r>
              <a:rPr lang="tr-TR" sz="2000" dirty="0"/>
              <a:t> </a:t>
            </a:r>
            <a:r>
              <a:rPr lang="tr-TR" sz="2000" dirty="0" err="1"/>
              <a:t>need</a:t>
            </a:r>
            <a:r>
              <a:rPr lang="tr-TR" sz="2000" dirty="0"/>
              <a:t> </a:t>
            </a:r>
            <a:r>
              <a:rPr lang="tr-TR" sz="2000" dirty="0" err="1"/>
              <a:t>to</a:t>
            </a:r>
            <a:r>
              <a:rPr lang="tr-TR" sz="2000" dirty="0"/>
              <a:t> </a:t>
            </a:r>
            <a:r>
              <a:rPr lang="tr-TR" sz="2000" dirty="0" err="1"/>
              <a:t>improve</a:t>
            </a:r>
            <a:r>
              <a:rPr lang="tr-TR" sz="2000" dirty="0" smtClean="0"/>
              <a:t>.</a:t>
            </a:r>
          </a:p>
          <a:p>
            <a:endParaRPr lang="tr-TR" sz="2000" dirty="0"/>
          </a:p>
          <a:p>
            <a:r>
              <a:rPr lang="tr-TR" sz="2000" dirty="0" err="1" smtClean="0"/>
              <a:t>We</a:t>
            </a:r>
            <a:r>
              <a:rPr lang="tr-TR" sz="2000" dirty="0" smtClean="0"/>
              <a:t> </a:t>
            </a:r>
            <a:r>
              <a:rPr lang="tr-TR" sz="2000" dirty="0" err="1"/>
              <a:t>have</a:t>
            </a:r>
            <a:r>
              <a:rPr lang="tr-TR" sz="2000" dirty="0"/>
              <a:t> had an </a:t>
            </a:r>
            <a:r>
              <a:rPr lang="tr-TR" sz="2000" dirty="0" err="1"/>
              <a:t>onset</a:t>
            </a:r>
            <a:r>
              <a:rPr lang="tr-TR" sz="2000" dirty="0"/>
              <a:t> </a:t>
            </a:r>
            <a:r>
              <a:rPr lang="tr-TR" sz="2000" dirty="0" err="1"/>
              <a:t>to</a:t>
            </a:r>
            <a:r>
              <a:rPr lang="tr-TR" sz="2000" dirty="0"/>
              <a:t> organize </a:t>
            </a:r>
            <a:r>
              <a:rPr lang="tr-TR" sz="2000" dirty="0" err="1"/>
              <a:t>our</a:t>
            </a:r>
            <a:r>
              <a:rPr lang="tr-TR" sz="2000" dirty="0"/>
              <a:t> </a:t>
            </a:r>
            <a:r>
              <a:rPr lang="tr-TR" sz="2000" dirty="0" err="1" smtClean="0"/>
              <a:t>plans</a:t>
            </a:r>
            <a:endParaRPr lang="tr-TR" sz="2000" dirty="0" smtClean="0"/>
          </a:p>
          <a:p>
            <a:pPr marL="0" indent="0">
              <a:buNone/>
            </a:pPr>
            <a:r>
              <a:rPr lang="tr-TR" sz="2000" dirty="0" smtClean="0"/>
              <a:t> </a:t>
            </a:r>
            <a:r>
              <a:rPr lang="tr-TR" sz="2000" dirty="0" err="1"/>
              <a:t>about</a:t>
            </a:r>
            <a:r>
              <a:rPr lang="tr-TR" sz="2000" dirty="0"/>
              <a:t> </a:t>
            </a:r>
            <a:r>
              <a:rPr lang="tr-TR" sz="2000" dirty="0" err="1" smtClean="0"/>
              <a:t>digitization</a:t>
            </a:r>
            <a:r>
              <a:rPr lang="tr-TR" sz="2000" dirty="0" smtClean="0"/>
              <a:t> </a:t>
            </a:r>
            <a:r>
              <a:rPr lang="tr-TR" sz="2000" dirty="0" err="1" smtClean="0"/>
              <a:t>systematically</a:t>
            </a:r>
            <a:endParaRPr lang="tr-TR" sz="2000" dirty="0" smtClean="0"/>
          </a:p>
          <a:p>
            <a:pPr marL="0" indent="0">
              <a:buNone/>
            </a:pPr>
            <a:endParaRPr lang="tr-TR" sz="2000" dirty="0"/>
          </a:p>
          <a:p>
            <a:r>
              <a:rPr lang="tr-TR" sz="2000" dirty="0" err="1" smtClean="0"/>
              <a:t>We</a:t>
            </a:r>
            <a:r>
              <a:rPr lang="tr-TR" sz="2000" dirty="0" smtClean="0"/>
              <a:t> </a:t>
            </a:r>
            <a:r>
              <a:rPr lang="tr-TR" sz="2000" dirty="0" err="1"/>
              <a:t>have</a:t>
            </a:r>
            <a:r>
              <a:rPr lang="tr-TR" sz="2000" dirty="0"/>
              <a:t> had </a:t>
            </a:r>
            <a:r>
              <a:rPr lang="tr-TR" sz="2000" dirty="0" err="1"/>
              <a:t>practical</a:t>
            </a:r>
            <a:r>
              <a:rPr lang="tr-TR" sz="2000" dirty="0"/>
              <a:t> </a:t>
            </a:r>
            <a:r>
              <a:rPr lang="tr-TR" sz="2000" dirty="0" err="1"/>
              <a:t>aims</a:t>
            </a:r>
            <a:r>
              <a:rPr lang="tr-TR" sz="2000" dirty="0"/>
              <a:t> of </a:t>
            </a:r>
            <a:r>
              <a:rPr lang="tr-TR" sz="2000" dirty="0" err="1"/>
              <a:t>digitization</a:t>
            </a:r>
            <a:r>
              <a:rPr lang="tr-TR" sz="2000" dirty="0"/>
              <a:t> </a:t>
            </a:r>
            <a:r>
              <a:rPr lang="tr-TR" sz="2000" dirty="0" err="1"/>
              <a:t>for</a:t>
            </a:r>
            <a:r>
              <a:rPr lang="tr-TR" sz="2000" dirty="0"/>
              <a:t> </a:t>
            </a:r>
            <a:endParaRPr lang="tr-TR" sz="2000" dirty="0" smtClean="0"/>
          </a:p>
          <a:p>
            <a:pPr marL="0" indent="0">
              <a:buNone/>
            </a:pPr>
            <a:r>
              <a:rPr lang="tr-TR" sz="2000" dirty="0" err="1" smtClean="0"/>
              <a:t>our</a:t>
            </a:r>
            <a:r>
              <a:rPr lang="tr-TR" sz="2000" dirty="0" smtClean="0"/>
              <a:t> </a:t>
            </a:r>
            <a:r>
              <a:rPr lang="tr-TR" sz="2000" dirty="0" err="1" smtClean="0"/>
              <a:t>school</a:t>
            </a:r>
            <a:r>
              <a:rPr lang="tr-TR" sz="2000" dirty="0" smtClean="0"/>
              <a:t> </a:t>
            </a:r>
            <a:r>
              <a:rPr lang="tr-TR" sz="2000" dirty="0" err="1"/>
              <a:t>and</a:t>
            </a:r>
            <a:r>
              <a:rPr lang="tr-TR" sz="2000" dirty="0"/>
              <a:t> </a:t>
            </a:r>
            <a:r>
              <a:rPr lang="tr-TR" sz="2000" dirty="0" err="1"/>
              <a:t>country</a:t>
            </a:r>
            <a:endParaRPr lang="tr-TR" sz="2000" dirty="0"/>
          </a:p>
          <a:p>
            <a:pPr algn="just">
              <a:lnSpc>
                <a:spcPct val="150000"/>
              </a:lnSpc>
              <a:spcAft>
                <a:spcPts val="0"/>
              </a:spcAft>
            </a:pPr>
            <a:endParaRPr lang="tr-TR" sz="2000" dirty="0">
              <a:latin typeface="Calibri"/>
              <a:ea typeface="Calibri"/>
              <a:cs typeface="Times New Roman"/>
            </a:endParaRPr>
          </a:p>
        </p:txBody>
      </p:sp>
      <p:sp>
        <p:nvSpPr>
          <p:cNvPr id="4" name="Altbilgi Yer Tutucusu 3"/>
          <p:cNvSpPr>
            <a:spLocks noGrp="1"/>
          </p:cNvSpPr>
          <p:nvPr>
            <p:ph type="ftr" sz="quarter" idx="11"/>
          </p:nvPr>
        </p:nvSpPr>
        <p:spPr/>
        <p:txBody>
          <a:bodyPr/>
          <a:lstStyle/>
          <a:p>
            <a:pPr>
              <a:defRPr/>
            </a:pPr>
            <a:r>
              <a:rPr lang="en-US" dirty="0" smtClean="0"/>
              <a:t>KA2-Cooperation for Innovation and the Exchange of Good Practices Strategic Partnership for School Education</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530758"/>
            <a:ext cx="2615952" cy="1743968"/>
          </a:xfrm>
          <a:prstGeom prst="rect">
            <a:avLst/>
          </a:prstGeom>
        </p:spPr>
      </p:pic>
    </p:spTree>
    <p:extLst>
      <p:ext uri="{BB962C8B-B14F-4D97-AF65-F5344CB8AC3E}">
        <p14:creationId xmlns:p14="http://schemas.microsoft.com/office/powerpoint/2010/main" val="117962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08720"/>
            <a:ext cx="7851648" cy="3196952"/>
          </a:xfrm>
        </p:spPr>
        <p:txBody>
          <a:bodyPr>
            <a:normAutofit fontScale="90000"/>
          </a:bodyPr>
          <a:lstStyle/>
          <a:p>
            <a:r>
              <a:rPr lang="tr-TR" dirty="0"/>
              <a:t> THE RESULTS OF INQUIRIES FOR TEACHERS AND </a:t>
            </a:r>
            <a:r>
              <a:rPr lang="tr-TR" dirty="0" smtClean="0"/>
              <a:t>STUDENTS ACCORDING </a:t>
            </a:r>
            <a:r>
              <a:rPr lang="tr-TR" dirty="0"/>
              <a:t>TO STATE ANALYSIS </a:t>
            </a:r>
            <a:r>
              <a:rPr lang="tr-TR" dirty="0" smtClean="0"/>
              <a:t>REPORT</a:t>
            </a:r>
            <a:endParaRPr lang="tr-TR" dirty="0"/>
          </a:p>
        </p:txBody>
      </p:sp>
      <p:sp>
        <p:nvSpPr>
          <p:cNvPr id="4" name="İçerik Yer Tutucusu 3"/>
          <p:cNvSpPr>
            <a:spLocks noGrp="1"/>
          </p:cNvSpPr>
          <p:nvPr>
            <p:ph type="subTitle" idx="1"/>
          </p:nvPr>
        </p:nvSpPr>
        <p:spPr>
          <a:xfrm>
            <a:off x="533400" y="3861048"/>
            <a:ext cx="7854696" cy="1752600"/>
          </a:xfrm>
        </p:spPr>
        <p:txBody>
          <a:bodyPr>
            <a:normAutofit lnSpcReduction="10000"/>
          </a:bodyPr>
          <a:lstStyle/>
          <a:p>
            <a:endParaRPr lang="tr-TR" dirty="0">
              <a:latin typeface="Times New Roman" panose="02020603050405020304" pitchFamily="18" charset="0"/>
              <a:cs typeface="Times New Roman" panose="02020603050405020304" pitchFamily="18" charset="0"/>
            </a:endParaRPr>
          </a:p>
          <a:p>
            <a:r>
              <a:rPr lang="tr-TR" b="1" dirty="0" err="1" smtClean="0">
                <a:latin typeface="Times New Roman" panose="02020603050405020304" pitchFamily="18" charset="0"/>
                <a:cs typeface="Times New Roman" panose="02020603050405020304" pitchFamily="18" charset="0"/>
              </a:rPr>
              <a:t>In</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the</a:t>
            </a:r>
            <a:r>
              <a:rPr lang="tr-TR" b="1" dirty="0" smtClean="0">
                <a:latin typeface="Times New Roman" panose="02020603050405020304" pitchFamily="18" charset="0"/>
                <a:cs typeface="Times New Roman" panose="02020603050405020304" pitchFamily="18" charset="0"/>
              </a:rPr>
              <a:t> 1st </a:t>
            </a:r>
            <a:r>
              <a:rPr lang="tr-TR" b="1" dirty="0" err="1" smtClean="0">
                <a:latin typeface="Times New Roman" panose="02020603050405020304" pitchFamily="18" charset="0"/>
                <a:cs typeface="Times New Roman" panose="02020603050405020304" pitchFamily="18" charset="0"/>
              </a:rPr>
              <a:t>week</a:t>
            </a:r>
            <a:r>
              <a:rPr lang="tr-TR" b="1" dirty="0" smtClean="0">
                <a:latin typeface="Times New Roman" panose="02020603050405020304" pitchFamily="18" charset="0"/>
                <a:cs typeface="Times New Roman" panose="02020603050405020304" pitchFamily="18" charset="0"/>
              </a:rPr>
              <a:t> of </a:t>
            </a:r>
            <a:r>
              <a:rPr lang="tr-TR" b="1" dirty="0" err="1" smtClean="0">
                <a:latin typeface="Times New Roman" panose="02020603050405020304" pitchFamily="18" charset="0"/>
                <a:cs typeface="Times New Roman" panose="02020603050405020304" pitchFamily="18" charset="0"/>
              </a:rPr>
              <a:t>October</a:t>
            </a:r>
            <a:r>
              <a:rPr lang="tr-TR" b="1" dirty="0" smtClean="0">
                <a:latin typeface="Times New Roman" panose="02020603050405020304" pitchFamily="18" charset="0"/>
                <a:cs typeface="Times New Roman" panose="02020603050405020304" pitchFamily="18" charset="0"/>
              </a:rPr>
              <a:t>, 49 </a:t>
            </a:r>
            <a:r>
              <a:rPr lang="tr-TR" b="1" dirty="0" err="1" smtClean="0">
                <a:latin typeface="Times New Roman" panose="02020603050405020304" pitchFamily="18" charset="0"/>
                <a:cs typeface="Times New Roman" panose="02020603050405020304" pitchFamily="18" charset="0"/>
              </a:rPr>
              <a:t>students</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and</a:t>
            </a:r>
            <a:r>
              <a:rPr lang="tr-TR" b="1" dirty="0" smtClean="0">
                <a:latin typeface="Times New Roman" panose="02020603050405020304" pitchFamily="18" charset="0"/>
                <a:cs typeface="Times New Roman" panose="02020603050405020304" pitchFamily="18" charset="0"/>
              </a:rPr>
              <a:t> 13 </a:t>
            </a:r>
            <a:r>
              <a:rPr lang="tr-TR" b="1" dirty="0" err="1" smtClean="0">
                <a:latin typeface="Times New Roman" panose="02020603050405020304" pitchFamily="18" charset="0"/>
                <a:cs typeface="Times New Roman" panose="02020603050405020304" pitchFamily="18" charset="0"/>
              </a:rPr>
              <a:t>students</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involving</a:t>
            </a:r>
            <a:r>
              <a:rPr lang="tr-TR" b="1" dirty="0" smtClean="0">
                <a:latin typeface="Times New Roman" panose="02020603050405020304" pitchFamily="18" charset="0"/>
                <a:cs typeface="Times New Roman" panose="02020603050405020304" pitchFamily="18" charset="0"/>
              </a:rPr>
              <a:t> 9 </a:t>
            </a:r>
            <a:r>
              <a:rPr lang="tr-TR" b="1" dirty="0" err="1" smtClean="0">
                <a:latin typeface="Times New Roman" panose="02020603050405020304" pitchFamily="18" charset="0"/>
                <a:cs typeface="Times New Roman" panose="02020603050405020304" pitchFamily="18" charset="0"/>
              </a:rPr>
              <a:t>language</a:t>
            </a:r>
            <a:r>
              <a:rPr lang="tr-TR" b="1" dirty="0" smtClean="0">
                <a:latin typeface="Times New Roman" panose="02020603050405020304" pitchFamily="18" charset="0"/>
                <a:cs typeface="Times New Roman" panose="02020603050405020304" pitchFamily="18" charset="0"/>
              </a:rPr>
              <a:t>, 4 </a:t>
            </a:r>
            <a:r>
              <a:rPr lang="tr-TR" b="1" dirty="0" err="1" smtClean="0">
                <a:latin typeface="Times New Roman" panose="02020603050405020304" pitchFamily="18" charset="0"/>
                <a:cs typeface="Times New Roman" panose="02020603050405020304" pitchFamily="18" charset="0"/>
              </a:rPr>
              <a:t>soci</a:t>
            </a:r>
            <a:r>
              <a:rPr lang="tr-TR" b="1" dirty="0" err="1">
                <a:latin typeface="Times New Roman" panose="02020603050405020304" pitchFamily="18" charset="0"/>
                <a:cs typeface="Times New Roman" panose="02020603050405020304" pitchFamily="18" charset="0"/>
              </a:rPr>
              <a:t>o</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cultural</a:t>
            </a:r>
            <a:r>
              <a:rPr lang="tr-TR" b="1" dirty="0" smtClean="0">
                <a:latin typeface="Times New Roman" panose="02020603050405020304" pitchFamily="18" charset="0"/>
                <a:cs typeface="Times New Roman" panose="02020603050405020304" pitchFamily="18" charset="0"/>
              </a:rPr>
              <a:t>, 1 MINT, 1 </a:t>
            </a:r>
            <a:r>
              <a:rPr lang="tr-TR" b="1" dirty="0" err="1" smtClean="0">
                <a:latin typeface="Times New Roman" panose="02020603050405020304" pitchFamily="18" charset="0"/>
                <a:cs typeface="Times New Roman" panose="02020603050405020304" pitchFamily="18" charset="0"/>
              </a:rPr>
              <a:t>administrative</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staff</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filled</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the</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questionnaire</a:t>
            </a:r>
            <a:r>
              <a:rPr lang="tr-TR" b="1" dirty="0" smtClean="0">
                <a:latin typeface="Times New Roman" panose="02020603050405020304" pitchFamily="18" charset="0"/>
                <a:cs typeface="Times New Roman" panose="02020603050405020304" pitchFamily="18" charset="0"/>
              </a:rPr>
              <a:t>.</a:t>
            </a:r>
          </a:p>
          <a:p>
            <a:endParaRPr lang="tr-TR" dirty="0"/>
          </a:p>
        </p:txBody>
      </p:sp>
      <p:sp>
        <p:nvSpPr>
          <p:cNvPr id="3" name="Altbilgi Yer Tutucusu 2"/>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Tree>
    <p:extLst>
      <p:ext uri="{BB962C8B-B14F-4D97-AF65-F5344CB8AC3E}">
        <p14:creationId xmlns:p14="http://schemas.microsoft.com/office/powerpoint/2010/main" val="411899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err="1"/>
              <a:t>The</a:t>
            </a:r>
            <a:r>
              <a:rPr lang="tr-TR" sz="2800" b="1" dirty="0"/>
              <a:t> data </a:t>
            </a:r>
            <a:r>
              <a:rPr lang="tr-TR" sz="2800" b="1" dirty="0" err="1"/>
              <a:t>obtained</a:t>
            </a:r>
            <a:r>
              <a:rPr lang="tr-TR" sz="2800" b="1" dirty="0"/>
              <a:t> </a:t>
            </a:r>
            <a:r>
              <a:rPr lang="tr-TR" sz="2800" b="1" dirty="0" err="1"/>
              <a:t>from</a:t>
            </a:r>
            <a:r>
              <a:rPr lang="tr-TR" sz="2800" b="1" dirty="0"/>
              <a:t> </a:t>
            </a:r>
            <a:r>
              <a:rPr lang="tr-TR" sz="2800" b="1" dirty="0" err="1"/>
              <a:t>students</a:t>
            </a:r>
            <a:r>
              <a:rPr lang="tr-TR" sz="2800" b="1" dirty="0"/>
              <a:t> </a:t>
            </a:r>
            <a:r>
              <a:rPr lang="tr-TR" sz="2800" b="1" dirty="0" err="1"/>
              <a:t>showed</a:t>
            </a:r>
            <a:r>
              <a:rPr lang="tr-TR" sz="2800" b="1" dirty="0"/>
              <a:t> </a:t>
            </a:r>
            <a:r>
              <a:rPr lang="tr-TR" sz="2800" b="1" dirty="0" err="1"/>
              <a:t>that</a:t>
            </a:r>
            <a:r>
              <a:rPr lang="tr-TR" sz="2800" b="1" dirty="0"/>
              <a:t> </a:t>
            </a:r>
          </a:p>
        </p:txBody>
      </p:sp>
      <p:sp>
        <p:nvSpPr>
          <p:cNvPr id="3" name="Content Placeholder 2"/>
          <p:cNvSpPr>
            <a:spLocks noGrp="1"/>
          </p:cNvSpPr>
          <p:nvPr>
            <p:ph idx="1"/>
          </p:nvPr>
        </p:nvSpPr>
        <p:spPr/>
        <p:txBody>
          <a:bodyPr>
            <a:normAutofit/>
          </a:bodyPr>
          <a:lstStyle/>
          <a:p>
            <a:pPr lvl="0"/>
            <a:r>
              <a:rPr lang="tr-TR" dirty="0" err="1" smtClean="0"/>
              <a:t>Students</a:t>
            </a:r>
            <a:r>
              <a:rPr lang="tr-TR" dirty="0" smtClean="0"/>
              <a:t> </a:t>
            </a:r>
            <a:r>
              <a:rPr lang="tr-TR" dirty="0" err="1"/>
              <a:t>are</a:t>
            </a:r>
            <a:r>
              <a:rPr lang="tr-TR" dirty="0"/>
              <a:t> </a:t>
            </a:r>
            <a:r>
              <a:rPr lang="tr-TR" dirty="0" err="1"/>
              <a:t>familiar</a:t>
            </a:r>
            <a:r>
              <a:rPr lang="tr-TR" dirty="0"/>
              <a:t> </a:t>
            </a:r>
            <a:r>
              <a:rPr lang="tr-TR" dirty="0" err="1"/>
              <a:t>with</a:t>
            </a:r>
            <a:r>
              <a:rPr lang="tr-TR" dirty="0"/>
              <a:t> </a:t>
            </a:r>
            <a:r>
              <a:rPr lang="tr-TR" dirty="0" err="1"/>
              <a:t>with</a:t>
            </a:r>
            <a:r>
              <a:rPr lang="tr-TR" dirty="0"/>
              <a:t> </a:t>
            </a:r>
            <a:r>
              <a:rPr lang="tr-TR" dirty="0" err="1"/>
              <a:t>the</a:t>
            </a:r>
            <a:r>
              <a:rPr lang="tr-TR" dirty="0"/>
              <a:t> </a:t>
            </a:r>
            <a:r>
              <a:rPr lang="tr-TR" dirty="0" err="1"/>
              <a:t>technology</a:t>
            </a:r>
            <a:r>
              <a:rPr lang="tr-TR" dirty="0"/>
              <a:t> in </a:t>
            </a:r>
            <a:r>
              <a:rPr lang="tr-TR" dirty="0" err="1"/>
              <a:t>class</a:t>
            </a:r>
            <a:r>
              <a:rPr lang="tr-TR" dirty="0"/>
              <a:t> </a:t>
            </a:r>
            <a:r>
              <a:rPr lang="tr-TR" dirty="0" err="1"/>
              <a:t>and</a:t>
            </a:r>
            <a:r>
              <a:rPr lang="tr-TR" dirty="0"/>
              <a:t> </a:t>
            </a:r>
            <a:r>
              <a:rPr lang="tr-TR" dirty="0" err="1"/>
              <a:t>media</a:t>
            </a:r>
            <a:r>
              <a:rPr lang="tr-TR" dirty="0"/>
              <a:t> </a:t>
            </a:r>
            <a:r>
              <a:rPr lang="tr-TR" dirty="0" err="1" smtClean="0"/>
              <a:t>competence</a:t>
            </a:r>
            <a:endParaRPr lang="tr-TR" dirty="0" smtClean="0"/>
          </a:p>
          <a:p>
            <a:pPr marL="0" lvl="0" indent="0">
              <a:buNone/>
            </a:pPr>
            <a:endParaRPr lang="tr-TR" dirty="0"/>
          </a:p>
          <a:p>
            <a:pPr lvl="0"/>
            <a:r>
              <a:rPr lang="tr-TR" dirty="0" err="1"/>
              <a:t>They</a:t>
            </a:r>
            <a:r>
              <a:rPr lang="tr-TR" dirty="0"/>
              <a:t> </a:t>
            </a:r>
            <a:r>
              <a:rPr lang="tr-TR" dirty="0" err="1"/>
              <a:t>believe</a:t>
            </a:r>
            <a:r>
              <a:rPr lang="tr-TR" dirty="0"/>
              <a:t> </a:t>
            </a:r>
            <a:r>
              <a:rPr lang="tr-TR" dirty="0" err="1"/>
              <a:t>that</a:t>
            </a:r>
            <a:r>
              <a:rPr lang="tr-TR" dirty="0"/>
              <a:t> </a:t>
            </a:r>
            <a:r>
              <a:rPr lang="tr-TR" dirty="0" err="1"/>
              <a:t>digital</a:t>
            </a:r>
            <a:r>
              <a:rPr lang="tr-TR" dirty="0"/>
              <a:t> </a:t>
            </a:r>
            <a:r>
              <a:rPr lang="tr-TR" dirty="0" err="1"/>
              <a:t>devices</a:t>
            </a:r>
            <a:r>
              <a:rPr lang="tr-TR" dirty="0"/>
              <a:t> </a:t>
            </a:r>
            <a:r>
              <a:rPr lang="tr-TR" dirty="0" err="1"/>
              <a:t>will</a:t>
            </a:r>
            <a:r>
              <a:rPr lang="tr-TR" dirty="0"/>
              <a:t> be </a:t>
            </a:r>
            <a:r>
              <a:rPr lang="tr-TR" dirty="0" err="1"/>
              <a:t>more</a:t>
            </a:r>
            <a:r>
              <a:rPr lang="tr-TR" dirty="0"/>
              <a:t> </a:t>
            </a:r>
            <a:r>
              <a:rPr lang="tr-TR" dirty="0" err="1"/>
              <a:t>important</a:t>
            </a:r>
            <a:r>
              <a:rPr lang="tr-TR" dirty="0"/>
              <a:t> in </a:t>
            </a:r>
            <a:r>
              <a:rPr lang="tr-TR" dirty="0" err="1"/>
              <a:t>next</a:t>
            </a:r>
            <a:r>
              <a:rPr lang="tr-TR" dirty="0"/>
              <a:t> 10 </a:t>
            </a:r>
            <a:r>
              <a:rPr lang="tr-TR" dirty="0" err="1" smtClean="0"/>
              <a:t>years</a:t>
            </a:r>
            <a:endParaRPr lang="tr-TR" dirty="0" smtClean="0"/>
          </a:p>
          <a:p>
            <a:pPr lvl="0"/>
            <a:endParaRPr lang="tr-TR" dirty="0"/>
          </a:p>
          <a:p>
            <a:pPr lvl="0"/>
            <a:r>
              <a:rPr lang="tr-TR" dirty="0" err="1"/>
              <a:t>For</a:t>
            </a:r>
            <a:r>
              <a:rPr lang="tr-TR" dirty="0"/>
              <a:t> </a:t>
            </a:r>
            <a:r>
              <a:rPr lang="tr-TR" dirty="0" err="1"/>
              <a:t>their</a:t>
            </a:r>
            <a:r>
              <a:rPr lang="tr-TR" dirty="0"/>
              <a:t> </a:t>
            </a:r>
            <a:r>
              <a:rPr lang="tr-TR" dirty="0" err="1"/>
              <a:t>work</a:t>
            </a:r>
            <a:r>
              <a:rPr lang="tr-TR" dirty="0"/>
              <a:t> </a:t>
            </a:r>
            <a:r>
              <a:rPr lang="tr-TR" dirty="0" err="1"/>
              <a:t>organization</a:t>
            </a:r>
            <a:r>
              <a:rPr lang="tr-TR" dirty="0"/>
              <a:t>, </a:t>
            </a:r>
            <a:r>
              <a:rPr lang="tr-TR" dirty="0" err="1"/>
              <a:t>they</a:t>
            </a:r>
            <a:r>
              <a:rPr lang="tr-TR" dirty="0"/>
              <a:t> </a:t>
            </a:r>
            <a:r>
              <a:rPr lang="tr-TR" dirty="0" err="1"/>
              <a:t>use</a:t>
            </a:r>
            <a:r>
              <a:rPr lang="tr-TR" dirty="0"/>
              <a:t> MS </a:t>
            </a:r>
            <a:r>
              <a:rPr lang="tr-TR" dirty="0" err="1"/>
              <a:t>office</a:t>
            </a:r>
            <a:r>
              <a:rPr lang="tr-TR" dirty="0"/>
              <a:t> </a:t>
            </a:r>
            <a:r>
              <a:rPr lang="tr-TR" dirty="0" err="1"/>
              <a:t>and</a:t>
            </a:r>
            <a:r>
              <a:rPr lang="tr-TR" dirty="0"/>
              <a:t> </a:t>
            </a:r>
            <a:r>
              <a:rPr lang="tr-TR" dirty="0" err="1"/>
              <a:t>presentation</a:t>
            </a:r>
            <a:r>
              <a:rPr lang="tr-TR" dirty="0"/>
              <a:t> </a:t>
            </a:r>
            <a:r>
              <a:rPr lang="tr-TR" dirty="0" err="1"/>
              <a:t>tools</a:t>
            </a:r>
            <a:r>
              <a:rPr lang="tr-TR" dirty="0"/>
              <a:t> </a:t>
            </a:r>
            <a:r>
              <a:rPr lang="tr-TR" dirty="0" err="1"/>
              <a:t>effectively</a:t>
            </a:r>
            <a:endParaRPr lang="tr-TR" dirty="0"/>
          </a:p>
          <a:p>
            <a:pPr marL="0" indent="0">
              <a:buNone/>
            </a:pPr>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Tree>
    <p:extLst>
      <p:ext uri="{BB962C8B-B14F-4D97-AF65-F5344CB8AC3E}">
        <p14:creationId xmlns:p14="http://schemas.microsoft.com/office/powerpoint/2010/main" val="3349443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0"/>
            <a:r>
              <a:rPr lang="tr-TR" sz="2000" dirty="0" err="1"/>
              <a:t>They</a:t>
            </a:r>
            <a:r>
              <a:rPr lang="tr-TR" sz="2000" dirty="0"/>
              <a:t> </a:t>
            </a:r>
            <a:r>
              <a:rPr lang="tr-TR" sz="2000" dirty="0" err="1"/>
              <a:t>usually</a:t>
            </a:r>
            <a:r>
              <a:rPr lang="tr-TR" sz="2000" dirty="0"/>
              <a:t> </a:t>
            </a:r>
            <a:r>
              <a:rPr lang="tr-TR" sz="2000" dirty="0" err="1"/>
              <a:t>use</a:t>
            </a:r>
            <a:r>
              <a:rPr lang="tr-TR" sz="2000" dirty="0"/>
              <a:t> e-mail </a:t>
            </a:r>
            <a:r>
              <a:rPr lang="tr-TR" sz="2000" dirty="0" err="1"/>
              <a:t>addresses</a:t>
            </a:r>
            <a:r>
              <a:rPr lang="tr-TR" sz="2000" dirty="0"/>
              <a:t> </a:t>
            </a:r>
            <a:r>
              <a:rPr lang="tr-TR" sz="2000" dirty="0" err="1"/>
              <a:t>to</a:t>
            </a:r>
            <a:r>
              <a:rPr lang="tr-TR" sz="2000" dirty="0"/>
              <a:t> </a:t>
            </a:r>
            <a:r>
              <a:rPr lang="tr-TR" sz="2000" dirty="0" err="1"/>
              <a:t>share</a:t>
            </a:r>
            <a:r>
              <a:rPr lang="tr-TR" sz="2000" dirty="0"/>
              <a:t> </a:t>
            </a:r>
            <a:r>
              <a:rPr lang="tr-TR" sz="2000" dirty="0" err="1" smtClean="0"/>
              <a:t>information</a:t>
            </a:r>
            <a:endParaRPr lang="tr-TR" sz="2000" dirty="0" smtClean="0"/>
          </a:p>
          <a:p>
            <a:pPr marL="0" lvl="0" indent="0">
              <a:buNone/>
            </a:pPr>
            <a:r>
              <a:rPr lang="tr-TR" sz="2000" dirty="0" smtClean="0"/>
              <a:t> </a:t>
            </a:r>
            <a:endParaRPr lang="tr-TR" sz="2000" dirty="0"/>
          </a:p>
          <a:p>
            <a:pPr lvl="0"/>
            <a:r>
              <a:rPr lang="tr-TR" sz="2000" dirty="0" err="1"/>
              <a:t>Nearly</a:t>
            </a:r>
            <a:r>
              <a:rPr lang="tr-TR" sz="2000" dirty="0"/>
              <a:t> </a:t>
            </a:r>
            <a:r>
              <a:rPr lang="tr-TR" sz="2000" dirty="0" err="1"/>
              <a:t>all</a:t>
            </a:r>
            <a:r>
              <a:rPr lang="tr-TR" sz="2000" dirty="0"/>
              <a:t> of </a:t>
            </a:r>
            <a:r>
              <a:rPr lang="tr-TR" sz="2000" dirty="0" err="1"/>
              <a:t>them</a:t>
            </a:r>
            <a:r>
              <a:rPr lang="tr-TR" sz="2000" dirty="0"/>
              <a:t> </a:t>
            </a:r>
            <a:r>
              <a:rPr lang="tr-TR" sz="2000" dirty="0" err="1"/>
              <a:t>use</a:t>
            </a:r>
            <a:r>
              <a:rPr lang="tr-TR" sz="2000" dirty="0"/>
              <a:t> Facebook but </a:t>
            </a:r>
            <a:r>
              <a:rPr lang="tr-TR" sz="2000" dirty="0" err="1"/>
              <a:t>they</a:t>
            </a:r>
            <a:r>
              <a:rPr lang="tr-TR" sz="2000" dirty="0"/>
              <a:t> </a:t>
            </a:r>
            <a:r>
              <a:rPr lang="tr-TR" sz="2000" dirty="0" err="1"/>
              <a:t>don’t</a:t>
            </a:r>
            <a:r>
              <a:rPr lang="tr-TR" sz="2000" dirty="0"/>
              <a:t> </a:t>
            </a:r>
            <a:r>
              <a:rPr lang="tr-TR" sz="2000" dirty="0" err="1"/>
              <a:t>prefer</a:t>
            </a:r>
            <a:r>
              <a:rPr lang="tr-TR" sz="2000" dirty="0"/>
              <a:t> </a:t>
            </a:r>
            <a:r>
              <a:rPr lang="tr-TR" sz="2000" dirty="0" err="1"/>
              <a:t>using</a:t>
            </a:r>
            <a:r>
              <a:rPr lang="tr-TR" sz="2000" dirty="0"/>
              <a:t> </a:t>
            </a:r>
            <a:r>
              <a:rPr lang="tr-TR" sz="2000" dirty="0" err="1"/>
              <a:t>Wiki</a:t>
            </a:r>
            <a:r>
              <a:rPr lang="tr-TR" sz="2000" dirty="0"/>
              <a:t> </a:t>
            </a:r>
            <a:r>
              <a:rPr lang="tr-TR" sz="2000" dirty="0" err="1"/>
              <a:t>or</a:t>
            </a:r>
            <a:r>
              <a:rPr lang="tr-TR" sz="2000" dirty="0"/>
              <a:t> </a:t>
            </a:r>
            <a:r>
              <a:rPr lang="tr-TR" sz="2000" dirty="0" err="1" smtClean="0"/>
              <a:t>blogs</a:t>
            </a:r>
            <a:endParaRPr lang="tr-TR" sz="2000" dirty="0" smtClean="0"/>
          </a:p>
          <a:p>
            <a:pPr lvl="0"/>
            <a:endParaRPr lang="tr-TR" sz="2000" dirty="0"/>
          </a:p>
          <a:p>
            <a:pPr lvl="0"/>
            <a:r>
              <a:rPr lang="tr-TR" sz="2000" dirty="0" err="1"/>
              <a:t>Some</a:t>
            </a:r>
            <a:r>
              <a:rPr lang="tr-TR" sz="2000" dirty="0"/>
              <a:t> of </a:t>
            </a:r>
            <a:r>
              <a:rPr lang="tr-TR" sz="2000" dirty="0" err="1"/>
              <a:t>them</a:t>
            </a:r>
            <a:r>
              <a:rPr lang="tr-TR" sz="2000" dirty="0"/>
              <a:t> </a:t>
            </a:r>
            <a:r>
              <a:rPr lang="tr-TR" sz="2000" dirty="0" err="1"/>
              <a:t>think</a:t>
            </a:r>
            <a:r>
              <a:rPr lang="tr-TR" sz="2000" dirty="0"/>
              <a:t> </a:t>
            </a:r>
            <a:r>
              <a:rPr lang="tr-TR" sz="2000" dirty="0" err="1"/>
              <a:t>their</a:t>
            </a:r>
            <a:r>
              <a:rPr lang="tr-TR" sz="2000" dirty="0"/>
              <a:t> </a:t>
            </a:r>
            <a:r>
              <a:rPr lang="tr-TR" sz="2000" dirty="0" err="1"/>
              <a:t>best</a:t>
            </a:r>
            <a:r>
              <a:rPr lang="tr-TR" sz="2000" dirty="0"/>
              <a:t> </a:t>
            </a:r>
            <a:r>
              <a:rPr lang="tr-TR" sz="2000" dirty="0" err="1"/>
              <a:t>way</a:t>
            </a:r>
            <a:r>
              <a:rPr lang="tr-TR" sz="2000" dirty="0"/>
              <a:t> of </a:t>
            </a:r>
            <a:r>
              <a:rPr lang="tr-TR" sz="2000" dirty="0" err="1"/>
              <a:t>learning</a:t>
            </a:r>
            <a:r>
              <a:rPr lang="tr-TR" sz="2000" dirty="0"/>
              <a:t> </a:t>
            </a:r>
            <a:endParaRPr lang="tr-TR" sz="2000" dirty="0" smtClean="0"/>
          </a:p>
          <a:p>
            <a:pPr marL="0" lvl="0" indent="0">
              <a:buNone/>
            </a:pPr>
            <a:r>
              <a:rPr lang="tr-TR" sz="2000" dirty="0"/>
              <a:t> </a:t>
            </a:r>
            <a:r>
              <a:rPr lang="tr-TR" sz="2000" dirty="0" smtClean="0"/>
              <a:t>    is </a:t>
            </a:r>
            <a:r>
              <a:rPr lang="tr-TR" sz="2000" dirty="0" err="1"/>
              <a:t>taking</a:t>
            </a:r>
            <a:r>
              <a:rPr lang="tr-TR" sz="2000" dirty="0"/>
              <a:t> </a:t>
            </a:r>
            <a:r>
              <a:rPr lang="tr-TR" sz="2000" dirty="0" err="1"/>
              <a:t>notes</a:t>
            </a:r>
            <a:r>
              <a:rPr lang="tr-TR" sz="2000" dirty="0"/>
              <a:t> </a:t>
            </a:r>
            <a:r>
              <a:rPr lang="tr-TR" sz="2000" dirty="0" err="1"/>
              <a:t>during</a:t>
            </a:r>
            <a:r>
              <a:rPr lang="tr-TR" sz="2000" dirty="0"/>
              <a:t> </a:t>
            </a:r>
            <a:r>
              <a:rPr lang="tr-TR" sz="2000" dirty="0" err="1" smtClean="0"/>
              <a:t>lessons</a:t>
            </a:r>
            <a:endParaRPr lang="tr-TR" sz="2000" dirty="0" smtClean="0"/>
          </a:p>
          <a:p>
            <a:pPr lvl="0"/>
            <a:endParaRPr lang="tr-TR" sz="2000" dirty="0"/>
          </a:p>
          <a:p>
            <a:pPr lvl="0"/>
            <a:r>
              <a:rPr lang="tr-TR" sz="2000" dirty="0" err="1"/>
              <a:t>Most</a:t>
            </a:r>
            <a:r>
              <a:rPr lang="tr-TR" sz="2000" dirty="0"/>
              <a:t> of </a:t>
            </a:r>
            <a:r>
              <a:rPr lang="tr-TR" sz="2000" dirty="0" err="1"/>
              <a:t>them</a:t>
            </a:r>
            <a:r>
              <a:rPr lang="tr-TR" sz="2000" dirty="0"/>
              <a:t> </a:t>
            </a:r>
            <a:r>
              <a:rPr lang="tr-TR" sz="2000" dirty="0" err="1"/>
              <a:t>are</a:t>
            </a:r>
            <a:r>
              <a:rPr lang="tr-TR" sz="2000" dirty="0"/>
              <a:t> </a:t>
            </a:r>
            <a:r>
              <a:rPr lang="tr-TR" sz="2000" dirty="0" err="1"/>
              <a:t>unfortunately</a:t>
            </a:r>
            <a:r>
              <a:rPr lang="tr-TR" sz="2000" dirty="0"/>
              <a:t> not </a:t>
            </a:r>
            <a:r>
              <a:rPr lang="tr-TR" sz="2000" dirty="0" err="1"/>
              <a:t>good</a:t>
            </a:r>
            <a:r>
              <a:rPr lang="tr-TR" sz="2000" dirty="0"/>
              <a:t> at </a:t>
            </a:r>
          </a:p>
          <a:p>
            <a:pPr marL="0" lvl="0" indent="0">
              <a:buNone/>
            </a:pPr>
            <a:r>
              <a:rPr lang="tr-TR" sz="2000" dirty="0" smtClean="0"/>
              <a:t>    </a:t>
            </a:r>
            <a:r>
              <a:rPr lang="tr-TR" sz="2000" dirty="0" err="1" smtClean="0"/>
              <a:t>programming</a:t>
            </a:r>
            <a:r>
              <a:rPr lang="tr-TR" sz="2000" dirty="0" smtClean="0"/>
              <a:t> </a:t>
            </a:r>
            <a:r>
              <a:rPr lang="tr-TR" sz="2000" dirty="0" err="1"/>
              <a:t>languages</a:t>
            </a:r>
            <a:r>
              <a:rPr lang="tr-TR" sz="2000" dirty="0"/>
              <a:t> </a:t>
            </a:r>
            <a:endParaRPr lang="tr-TR" sz="2000" dirty="0" smtClean="0"/>
          </a:p>
          <a:p>
            <a:pPr marL="0" lvl="0" indent="0">
              <a:buNone/>
            </a:pPr>
            <a:r>
              <a:rPr lang="tr-TR" sz="2000" dirty="0"/>
              <a:t> </a:t>
            </a:r>
            <a:r>
              <a:rPr lang="tr-TR" sz="2000" dirty="0" smtClean="0"/>
              <a:t>   but </a:t>
            </a:r>
            <a:r>
              <a:rPr lang="tr-TR" sz="2000" dirty="0" err="1"/>
              <a:t>they</a:t>
            </a:r>
            <a:r>
              <a:rPr lang="tr-TR" sz="2000" dirty="0"/>
              <a:t> </a:t>
            </a:r>
            <a:r>
              <a:rPr lang="tr-TR" sz="2000" dirty="0" err="1"/>
              <a:t>are</a:t>
            </a:r>
            <a:r>
              <a:rPr lang="tr-TR" sz="2000" dirty="0"/>
              <a:t> </a:t>
            </a:r>
            <a:r>
              <a:rPr lang="tr-TR" sz="2000" dirty="0" err="1"/>
              <a:t>willing</a:t>
            </a:r>
            <a:r>
              <a:rPr lang="tr-TR" sz="2000" dirty="0"/>
              <a:t> </a:t>
            </a:r>
            <a:r>
              <a:rPr lang="tr-TR" sz="2000" dirty="0" err="1"/>
              <a:t>to</a:t>
            </a:r>
            <a:r>
              <a:rPr lang="tr-TR" sz="2000" dirty="0"/>
              <a:t> </a:t>
            </a:r>
            <a:r>
              <a:rPr lang="tr-TR" sz="2000" dirty="0" err="1"/>
              <a:t>learn</a:t>
            </a:r>
            <a:endParaRPr lang="tr-TR" sz="2000" dirty="0"/>
          </a:p>
          <a:p>
            <a:endParaRPr lang="tr-TR" sz="2000"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4757" y="3573016"/>
            <a:ext cx="2371725" cy="2381250"/>
          </a:xfrm>
          <a:prstGeom prst="rect">
            <a:avLst/>
          </a:prstGeom>
        </p:spPr>
      </p:pic>
    </p:spTree>
    <p:extLst>
      <p:ext uri="{BB962C8B-B14F-4D97-AF65-F5344CB8AC3E}">
        <p14:creationId xmlns:p14="http://schemas.microsoft.com/office/powerpoint/2010/main" val="644364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a:t>The data obtained from </a:t>
            </a:r>
            <a:r>
              <a:rPr lang="tr-TR" sz="2800" b="1" dirty="0" smtClean="0"/>
              <a:t>teachers showed that</a:t>
            </a:r>
            <a:endParaRPr lang="tr-TR" sz="2800" b="1" dirty="0"/>
          </a:p>
        </p:txBody>
      </p:sp>
      <p:sp>
        <p:nvSpPr>
          <p:cNvPr id="3" name="Content Placeholder 2"/>
          <p:cNvSpPr>
            <a:spLocks noGrp="1"/>
          </p:cNvSpPr>
          <p:nvPr>
            <p:ph idx="1"/>
          </p:nvPr>
        </p:nvSpPr>
        <p:spPr>
          <a:xfrm>
            <a:off x="4211960" y="1935480"/>
            <a:ext cx="4608512" cy="4389120"/>
          </a:xfrm>
        </p:spPr>
        <p:txBody>
          <a:bodyPr>
            <a:normAutofit fontScale="92500" lnSpcReduction="10000"/>
          </a:bodyPr>
          <a:lstStyle/>
          <a:p>
            <a:pPr lvl="0"/>
            <a:r>
              <a:rPr lang="tr-TR" dirty="0" err="1" smtClean="0"/>
              <a:t>Teachers</a:t>
            </a:r>
            <a:r>
              <a:rPr lang="tr-TR" dirty="0" smtClean="0"/>
              <a:t> </a:t>
            </a:r>
            <a:r>
              <a:rPr lang="tr-TR" dirty="0" err="1"/>
              <a:t>try</a:t>
            </a:r>
            <a:r>
              <a:rPr lang="tr-TR" dirty="0"/>
              <a:t> </a:t>
            </a:r>
            <a:r>
              <a:rPr lang="tr-TR" dirty="0" err="1"/>
              <a:t>to</a:t>
            </a:r>
            <a:r>
              <a:rPr lang="tr-TR" dirty="0"/>
              <a:t> </a:t>
            </a:r>
            <a:r>
              <a:rPr lang="tr-TR" dirty="0" err="1"/>
              <a:t>use</a:t>
            </a:r>
            <a:r>
              <a:rPr lang="tr-TR" dirty="0"/>
              <a:t> </a:t>
            </a:r>
            <a:r>
              <a:rPr lang="tr-TR" dirty="0" err="1"/>
              <a:t>digital</a:t>
            </a:r>
            <a:r>
              <a:rPr lang="tr-TR" dirty="0"/>
              <a:t> </a:t>
            </a:r>
            <a:r>
              <a:rPr lang="tr-TR" dirty="0" err="1"/>
              <a:t>media</a:t>
            </a:r>
            <a:r>
              <a:rPr lang="tr-TR" dirty="0"/>
              <a:t> in </a:t>
            </a:r>
            <a:r>
              <a:rPr lang="tr-TR" dirty="0" err="1"/>
              <a:t>their</a:t>
            </a:r>
            <a:r>
              <a:rPr lang="tr-TR" dirty="0"/>
              <a:t> </a:t>
            </a:r>
            <a:r>
              <a:rPr lang="tr-TR" dirty="0" err="1"/>
              <a:t>teaching</a:t>
            </a:r>
            <a:r>
              <a:rPr lang="tr-TR" dirty="0"/>
              <a:t> </a:t>
            </a:r>
            <a:r>
              <a:rPr lang="tr-TR" dirty="0" err="1"/>
              <a:t>proffession</a:t>
            </a:r>
            <a:r>
              <a:rPr lang="tr-TR" dirty="0"/>
              <a:t> </a:t>
            </a:r>
            <a:r>
              <a:rPr lang="tr-TR" dirty="0" err="1"/>
              <a:t>and</a:t>
            </a:r>
            <a:r>
              <a:rPr lang="tr-TR" dirty="0"/>
              <a:t> </a:t>
            </a:r>
            <a:r>
              <a:rPr lang="tr-TR" dirty="0" err="1"/>
              <a:t>private</a:t>
            </a:r>
            <a:r>
              <a:rPr lang="tr-TR" dirty="0"/>
              <a:t> </a:t>
            </a:r>
            <a:r>
              <a:rPr lang="tr-TR" dirty="0" err="1" smtClean="0"/>
              <a:t>lives</a:t>
            </a:r>
            <a:endParaRPr lang="tr-TR" dirty="0" smtClean="0"/>
          </a:p>
          <a:p>
            <a:pPr lvl="0"/>
            <a:endParaRPr lang="tr-TR" dirty="0"/>
          </a:p>
          <a:p>
            <a:pPr lvl="0"/>
            <a:r>
              <a:rPr lang="tr-TR" dirty="0" err="1"/>
              <a:t>Most</a:t>
            </a:r>
            <a:r>
              <a:rPr lang="tr-TR" dirty="0"/>
              <a:t> of </a:t>
            </a:r>
            <a:r>
              <a:rPr lang="tr-TR" dirty="0" err="1"/>
              <a:t>them</a:t>
            </a:r>
            <a:r>
              <a:rPr lang="tr-TR" dirty="0"/>
              <a:t> </a:t>
            </a:r>
            <a:r>
              <a:rPr lang="tr-TR" dirty="0" err="1"/>
              <a:t>use</a:t>
            </a:r>
            <a:r>
              <a:rPr lang="tr-TR" dirty="0"/>
              <a:t> </a:t>
            </a:r>
            <a:r>
              <a:rPr lang="tr-TR" dirty="0" err="1"/>
              <a:t>smart</a:t>
            </a:r>
            <a:r>
              <a:rPr lang="tr-TR" dirty="0"/>
              <a:t> </a:t>
            </a:r>
            <a:r>
              <a:rPr lang="tr-TR" dirty="0" err="1"/>
              <a:t>phone</a:t>
            </a:r>
            <a:r>
              <a:rPr lang="tr-TR" dirty="0"/>
              <a:t> </a:t>
            </a:r>
            <a:r>
              <a:rPr lang="tr-TR" dirty="0" err="1"/>
              <a:t>applications</a:t>
            </a:r>
            <a:r>
              <a:rPr lang="tr-TR" dirty="0"/>
              <a:t> </a:t>
            </a:r>
            <a:r>
              <a:rPr lang="tr-TR" dirty="0" err="1"/>
              <a:t>to</a:t>
            </a:r>
            <a:r>
              <a:rPr lang="tr-TR" dirty="0"/>
              <a:t> </a:t>
            </a:r>
            <a:r>
              <a:rPr lang="tr-TR" dirty="0" err="1"/>
              <a:t>communicate</a:t>
            </a:r>
            <a:r>
              <a:rPr lang="tr-TR" dirty="0"/>
              <a:t> </a:t>
            </a:r>
            <a:r>
              <a:rPr lang="tr-TR" dirty="0" err="1"/>
              <a:t>with</a:t>
            </a:r>
            <a:r>
              <a:rPr lang="tr-TR" dirty="0"/>
              <a:t> </a:t>
            </a:r>
            <a:r>
              <a:rPr lang="tr-TR" dirty="0" err="1"/>
              <a:t>students</a:t>
            </a:r>
            <a:r>
              <a:rPr lang="tr-TR" dirty="0"/>
              <a:t> </a:t>
            </a:r>
            <a:r>
              <a:rPr lang="tr-TR" dirty="0" err="1"/>
              <a:t>and</a:t>
            </a:r>
            <a:r>
              <a:rPr lang="tr-TR" dirty="0"/>
              <a:t> </a:t>
            </a:r>
            <a:r>
              <a:rPr lang="tr-TR" dirty="0" err="1"/>
              <a:t>their</a:t>
            </a:r>
            <a:r>
              <a:rPr lang="tr-TR" dirty="0"/>
              <a:t> </a:t>
            </a:r>
            <a:r>
              <a:rPr lang="tr-TR" dirty="0" err="1" smtClean="0"/>
              <a:t>parents</a:t>
            </a:r>
            <a:endParaRPr lang="tr-TR" dirty="0" smtClean="0"/>
          </a:p>
          <a:p>
            <a:pPr lvl="0"/>
            <a:endParaRPr lang="tr-TR" dirty="0"/>
          </a:p>
          <a:p>
            <a:pPr lvl="0"/>
            <a:r>
              <a:rPr lang="tr-TR" dirty="0" err="1"/>
              <a:t>They</a:t>
            </a:r>
            <a:r>
              <a:rPr lang="tr-TR" dirty="0"/>
              <a:t> </a:t>
            </a:r>
            <a:r>
              <a:rPr lang="tr-TR" dirty="0" err="1"/>
              <a:t>use</a:t>
            </a:r>
            <a:r>
              <a:rPr lang="tr-TR" dirty="0"/>
              <a:t> </a:t>
            </a:r>
            <a:r>
              <a:rPr lang="tr-TR" dirty="0" err="1"/>
              <a:t>proffessional</a:t>
            </a:r>
            <a:r>
              <a:rPr lang="tr-TR" dirty="0"/>
              <a:t> on-</a:t>
            </a:r>
            <a:r>
              <a:rPr lang="tr-TR" dirty="0" err="1"/>
              <a:t>line</a:t>
            </a:r>
            <a:r>
              <a:rPr lang="tr-TR" dirty="0"/>
              <a:t> </a:t>
            </a:r>
            <a:r>
              <a:rPr lang="tr-TR" dirty="0" err="1"/>
              <a:t>communities</a:t>
            </a:r>
            <a:r>
              <a:rPr lang="tr-TR" dirty="0"/>
              <a:t> </a:t>
            </a:r>
            <a:r>
              <a:rPr lang="tr-TR" dirty="0" err="1"/>
              <a:t>or</a:t>
            </a:r>
            <a:r>
              <a:rPr lang="tr-TR" dirty="0"/>
              <a:t> </a:t>
            </a:r>
            <a:r>
              <a:rPr lang="tr-TR" dirty="0" err="1"/>
              <a:t>forums</a:t>
            </a:r>
            <a:r>
              <a:rPr lang="tr-TR" dirty="0"/>
              <a:t> </a:t>
            </a:r>
            <a:r>
              <a:rPr lang="tr-TR" dirty="0" err="1"/>
              <a:t>to</a:t>
            </a:r>
            <a:r>
              <a:rPr lang="tr-TR" dirty="0"/>
              <a:t> </a:t>
            </a:r>
            <a:r>
              <a:rPr lang="tr-TR" dirty="0" err="1"/>
              <a:t>reach</a:t>
            </a:r>
            <a:r>
              <a:rPr lang="tr-TR" dirty="0"/>
              <a:t> </a:t>
            </a:r>
            <a:r>
              <a:rPr lang="tr-TR" dirty="0" err="1"/>
              <a:t>other</a:t>
            </a:r>
            <a:r>
              <a:rPr lang="tr-TR" dirty="0"/>
              <a:t> </a:t>
            </a:r>
            <a:r>
              <a:rPr lang="tr-TR" dirty="0" err="1"/>
              <a:t>colluages</a:t>
            </a:r>
            <a:r>
              <a:rPr lang="tr-TR" dirty="0"/>
              <a:t> </a:t>
            </a:r>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17747" r="15345"/>
          <a:stretch/>
        </p:blipFill>
        <p:spPr>
          <a:xfrm>
            <a:off x="539552" y="4174875"/>
            <a:ext cx="3147694" cy="201622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417" y="1911592"/>
            <a:ext cx="2316088" cy="2316088"/>
          </a:xfrm>
          <a:prstGeom prst="rect">
            <a:avLst/>
          </a:prstGeom>
        </p:spPr>
      </p:pic>
    </p:spTree>
    <p:extLst>
      <p:ext uri="{BB962C8B-B14F-4D97-AF65-F5344CB8AC3E}">
        <p14:creationId xmlns:p14="http://schemas.microsoft.com/office/powerpoint/2010/main" val="560046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935480"/>
            <a:ext cx="4978896" cy="4389120"/>
          </a:xfrm>
        </p:spPr>
        <p:txBody>
          <a:bodyPr>
            <a:normAutofit fontScale="92500" lnSpcReduction="10000"/>
          </a:bodyPr>
          <a:lstStyle/>
          <a:p>
            <a:pPr lvl="0"/>
            <a:r>
              <a:rPr lang="tr-TR" dirty="0" err="1"/>
              <a:t>Nearly</a:t>
            </a:r>
            <a:r>
              <a:rPr lang="tr-TR" dirty="0"/>
              <a:t> </a:t>
            </a:r>
            <a:r>
              <a:rPr lang="tr-TR" dirty="0" err="1"/>
              <a:t>all</a:t>
            </a:r>
            <a:r>
              <a:rPr lang="tr-TR" dirty="0"/>
              <a:t> of </a:t>
            </a:r>
            <a:r>
              <a:rPr lang="tr-TR" dirty="0" err="1"/>
              <a:t>them</a:t>
            </a:r>
            <a:r>
              <a:rPr lang="tr-TR" dirty="0"/>
              <a:t> </a:t>
            </a:r>
            <a:r>
              <a:rPr lang="tr-TR" dirty="0" err="1"/>
              <a:t>believe</a:t>
            </a:r>
            <a:r>
              <a:rPr lang="tr-TR" dirty="0"/>
              <a:t> </a:t>
            </a:r>
            <a:r>
              <a:rPr lang="tr-TR" dirty="0" err="1"/>
              <a:t>that</a:t>
            </a:r>
            <a:r>
              <a:rPr lang="tr-TR" dirty="0"/>
              <a:t> </a:t>
            </a:r>
            <a:r>
              <a:rPr lang="tr-TR" dirty="0" err="1"/>
              <a:t>digital</a:t>
            </a:r>
            <a:r>
              <a:rPr lang="tr-TR" dirty="0"/>
              <a:t> </a:t>
            </a:r>
            <a:r>
              <a:rPr lang="tr-TR" dirty="0" err="1"/>
              <a:t>devices</a:t>
            </a:r>
            <a:r>
              <a:rPr lang="tr-TR" dirty="0"/>
              <a:t> </a:t>
            </a:r>
            <a:r>
              <a:rPr lang="tr-TR" dirty="0" err="1"/>
              <a:t>will</a:t>
            </a:r>
            <a:r>
              <a:rPr lang="tr-TR" dirty="0"/>
              <a:t> be </a:t>
            </a:r>
            <a:r>
              <a:rPr lang="tr-TR" dirty="0" err="1"/>
              <a:t>more</a:t>
            </a:r>
            <a:r>
              <a:rPr lang="tr-TR" dirty="0"/>
              <a:t> </a:t>
            </a:r>
            <a:r>
              <a:rPr lang="tr-TR" dirty="0" err="1"/>
              <a:t>important</a:t>
            </a:r>
            <a:r>
              <a:rPr lang="tr-TR" dirty="0"/>
              <a:t> in </a:t>
            </a:r>
            <a:r>
              <a:rPr lang="tr-TR" dirty="0" err="1"/>
              <a:t>next</a:t>
            </a:r>
            <a:r>
              <a:rPr lang="tr-TR" dirty="0"/>
              <a:t> 10 </a:t>
            </a:r>
            <a:r>
              <a:rPr lang="tr-TR" dirty="0" err="1" smtClean="0"/>
              <a:t>years</a:t>
            </a:r>
            <a:endParaRPr lang="tr-TR" dirty="0" smtClean="0"/>
          </a:p>
          <a:p>
            <a:pPr lvl="0"/>
            <a:endParaRPr lang="tr-TR" dirty="0"/>
          </a:p>
          <a:p>
            <a:pPr lvl="0"/>
            <a:r>
              <a:rPr lang="tr-TR" dirty="0" err="1"/>
              <a:t>They</a:t>
            </a:r>
            <a:r>
              <a:rPr lang="tr-TR" dirty="0"/>
              <a:t> </a:t>
            </a:r>
            <a:r>
              <a:rPr lang="tr-TR" dirty="0" err="1"/>
              <a:t>mostly</a:t>
            </a:r>
            <a:r>
              <a:rPr lang="tr-TR" dirty="0"/>
              <a:t> </a:t>
            </a:r>
            <a:r>
              <a:rPr lang="tr-TR" dirty="0" err="1"/>
              <a:t>use</a:t>
            </a:r>
            <a:r>
              <a:rPr lang="tr-TR" dirty="0"/>
              <a:t> </a:t>
            </a:r>
            <a:r>
              <a:rPr lang="tr-TR" dirty="0" err="1"/>
              <a:t>presentation</a:t>
            </a:r>
            <a:r>
              <a:rPr lang="tr-TR" dirty="0"/>
              <a:t> </a:t>
            </a:r>
            <a:r>
              <a:rPr lang="tr-TR" dirty="0" err="1"/>
              <a:t>tools</a:t>
            </a:r>
            <a:r>
              <a:rPr lang="tr-TR" dirty="0"/>
              <a:t> </a:t>
            </a:r>
            <a:r>
              <a:rPr lang="tr-TR" dirty="0" err="1"/>
              <a:t>and</a:t>
            </a:r>
            <a:r>
              <a:rPr lang="tr-TR" dirty="0"/>
              <a:t> MS </a:t>
            </a:r>
            <a:r>
              <a:rPr lang="tr-TR" dirty="0" err="1"/>
              <a:t>office</a:t>
            </a:r>
            <a:r>
              <a:rPr lang="tr-TR" dirty="0"/>
              <a:t> </a:t>
            </a:r>
            <a:r>
              <a:rPr lang="tr-TR" dirty="0" err="1"/>
              <a:t>for</a:t>
            </a:r>
            <a:r>
              <a:rPr lang="tr-TR" dirty="0"/>
              <a:t> </a:t>
            </a:r>
            <a:r>
              <a:rPr lang="tr-TR" dirty="0" err="1"/>
              <a:t>their</a:t>
            </a:r>
            <a:r>
              <a:rPr lang="tr-TR" dirty="0"/>
              <a:t> </a:t>
            </a:r>
            <a:endParaRPr lang="tr-TR" dirty="0" smtClean="0"/>
          </a:p>
          <a:p>
            <a:pPr marL="0" lvl="0" indent="0">
              <a:buNone/>
            </a:pPr>
            <a:r>
              <a:rPr lang="tr-TR" dirty="0"/>
              <a:t> </a:t>
            </a:r>
            <a:r>
              <a:rPr lang="tr-TR" dirty="0" smtClean="0"/>
              <a:t>   </a:t>
            </a:r>
            <a:r>
              <a:rPr lang="tr-TR" dirty="0" err="1" smtClean="0"/>
              <a:t>work</a:t>
            </a:r>
            <a:r>
              <a:rPr lang="tr-TR" dirty="0" smtClean="0"/>
              <a:t> </a:t>
            </a:r>
            <a:r>
              <a:rPr lang="tr-TR" dirty="0" err="1" smtClean="0"/>
              <a:t>organisation</a:t>
            </a:r>
            <a:endParaRPr lang="tr-TR" dirty="0" smtClean="0"/>
          </a:p>
          <a:p>
            <a:pPr lvl="0"/>
            <a:endParaRPr lang="tr-TR" dirty="0"/>
          </a:p>
          <a:p>
            <a:pPr lvl="0"/>
            <a:r>
              <a:rPr lang="tr-TR" dirty="0" err="1"/>
              <a:t>They</a:t>
            </a:r>
            <a:r>
              <a:rPr lang="tr-TR" dirty="0"/>
              <a:t> </a:t>
            </a:r>
            <a:r>
              <a:rPr lang="tr-TR" dirty="0" err="1"/>
              <a:t>effectively</a:t>
            </a:r>
            <a:r>
              <a:rPr lang="tr-TR" dirty="0"/>
              <a:t> </a:t>
            </a:r>
            <a:r>
              <a:rPr lang="tr-TR" dirty="0" err="1"/>
              <a:t>use</a:t>
            </a:r>
            <a:r>
              <a:rPr lang="tr-TR" dirty="0"/>
              <a:t> </a:t>
            </a:r>
            <a:endParaRPr lang="tr-TR" dirty="0" smtClean="0"/>
          </a:p>
          <a:p>
            <a:pPr marL="0" lvl="0" indent="0">
              <a:buNone/>
            </a:pPr>
            <a:r>
              <a:rPr lang="tr-TR" dirty="0" smtClean="0"/>
              <a:t>    </a:t>
            </a:r>
            <a:r>
              <a:rPr lang="tr-TR" dirty="0" err="1" smtClean="0"/>
              <a:t>digital</a:t>
            </a:r>
            <a:r>
              <a:rPr lang="tr-TR" dirty="0" smtClean="0"/>
              <a:t> </a:t>
            </a:r>
            <a:r>
              <a:rPr lang="tr-TR" dirty="0" err="1"/>
              <a:t>media</a:t>
            </a:r>
            <a:r>
              <a:rPr lang="tr-TR" dirty="0"/>
              <a:t> </a:t>
            </a:r>
            <a:r>
              <a:rPr lang="tr-TR" dirty="0" err="1"/>
              <a:t>for</a:t>
            </a:r>
            <a:r>
              <a:rPr lang="tr-TR" dirty="0"/>
              <a:t> </a:t>
            </a:r>
            <a:r>
              <a:rPr lang="tr-TR" dirty="0" err="1"/>
              <a:t>the</a:t>
            </a:r>
            <a:r>
              <a:rPr lang="tr-TR" dirty="0"/>
              <a:t> </a:t>
            </a:r>
            <a:endParaRPr lang="tr-TR" dirty="0" smtClean="0"/>
          </a:p>
          <a:p>
            <a:pPr marL="0" lvl="0" indent="0">
              <a:buNone/>
            </a:pPr>
            <a:r>
              <a:rPr lang="tr-TR" dirty="0" smtClean="0"/>
              <a:t>    </a:t>
            </a:r>
            <a:r>
              <a:rPr lang="tr-TR" dirty="0" err="1" smtClean="0"/>
              <a:t>preparation</a:t>
            </a:r>
            <a:r>
              <a:rPr lang="tr-TR" dirty="0" smtClean="0"/>
              <a:t> </a:t>
            </a:r>
            <a:r>
              <a:rPr lang="tr-TR" dirty="0"/>
              <a:t>of </a:t>
            </a:r>
            <a:r>
              <a:rPr lang="tr-TR" dirty="0" err="1"/>
              <a:t>the</a:t>
            </a:r>
            <a:r>
              <a:rPr lang="tr-TR" dirty="0"/>
              <a:t> </a:t>
            </a:r>
            <a:r>
              <a:rPr lang="tr-TR" dirty="0" err="1"/>
              <a:t>lessons</a:t>
            </a:r>
            <a:endParaRPr lang="tr-TR" dirty="0"/>
          </a:p>
          <a:p>
            <a:pPr marL="0" indent="0">
              <a:buNone/>
            </a:pPr>
            <a:endParaRPr lang="tr-TR" dirty="0"/>
          </a:p>
        </p:txBody>
      </p:sp>
      <p:sp>
        <p:nvSpPr>
          <p:cNvPr id="4" name="Altbilgi Yer Tutucusu 3"/>
          <p:cNvSpPr>
            <a:spLocks noGrp="1"/>
          </p:cNvSpPr>
          <p:nvPr>
            <p:ph type="ftr" sz="quarter" idx="11"/>
          </p:nvPr>
        </p:nvSpPr>
        <p:spPr/>
        <p:txBody>
          <a:bodyPr/>
          <a:lstStyle/>
          <a:p>
            <a:pPr>
              <a:defRPr/>
            </a:pPr>
            <a:r>
              <a:rPr lang="en-US" dirty="0" smtClean="0"/>
              <a:t>KA2-Cooperation for Innovation and the Exchange of Good Practices Strategic Partnership for School Education</a:t>
            </a:r>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6576" y="4490459"/>
            <a:ext cx="3716459" cy="938406"/>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303579"/>
            <a:ext cx="2857500" cy="1323975"/>
          </a:xfrm>
          <a:prstGeom prst="rect">
            <a:avLst/>
          </a:prstGeom>
        </p:spPr>
      </p:pic>
    </p:spTree>
    <p:extLst>
      <p:ext uri="{BB962C8B-B14F-4D97-AF65-F5344CB8AC3E}">
        <p14:creationId xmlns:p14="http://schemas.microsoft.com/office/powerpoint/2010/main" val="97541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dirty="0"/>
              <a:t>ICT tools are mostly used under the control of teachers and less given to the </a:t>
            </a:r>
            <a:r>
              <a:rPr lang="tr-TR" dirty="0" smtClean="0"/>
              <a:t>students</a:t>
            </a:r>
            <a:endParaRPr lang="tr-TR" dirty="0"/>
          </a:p>
          <a:p>
            <a:pPr lvl="0"/>
            <a:r>
              <a:rPr lang="tr-TR" dirty="0"/>
              <a:t>Briefly, t</a:t>
            </a:r>
            <a:r>
              <a:rPr lang="tr-TR" dirty="0" smtClean="0"/>
              <a:t>eachers </a:t>
            </a:r>
            <a:r>
              <a:rPr lang="tr-TR" dirty="0"/>
              <a:t>reflect positive attitudes towards the implementation of digital media</a:t>
            </a:r>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3789040"/>
            <a:ext cx="3466328" cy="2404501"/>
          </a:xfrm>
          <a:prstGeom prst="rect">
            <a:avLst/>
          </a:prstGeom>
        </p:spPr>
      </p:pic>
    </p:spTree>
    <p:extLst>
      <p:ext uri="{BB962C8B-B14F-4D97-AF65-F5344CB8AC3E}">
        <p14:creationId xmlns:p14="http://schemas.microsoft.com/office/powerpoint/2010/main" val="2861885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ctrTitle"/>
          </p:nvPr>
        </p:nvSpPr>
        <p:spPr/>
        <p:txBody>
          <a:bodyPr/>
          <a:lstStyle/>
          <a:p>
            <a:r>
              <a:rPr lang="tr-TR" dirty="0"/>
              <a:t>FOCUS GROUP</a:t>
            </a:r>
          </a:p>
        </p:txBody>
      </p:sp>
      <p:sp>
        <p:nvSpPr>
          <p:cNvPr id="6" name="Alt Başlık 5"/>
          <p:cNvSpPr>
            <a:spLocks noGrp="1"/>
          </p:cNvSpPr>
          <p:nvPr>
            <p:ph type="subTitle" idx="1"/>
          </p:nvPr>
        </p:nvSpPr>
        <p:spPr/>
        <p:txBody>
          <a:bodyPr/>
          <a:lstStyle/>
          <a:p>
            <a:endParaRPr lang="tr-TR"/>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spTree>
    <p:extLst>
      <p:ext uri="{BB962C8B-B14F-4D97-AF65-F5344CB8AC3E}">
        <p14:creationId xmlns:p14="http://schemas.microsoft.com/office/powerpoint/2010/main" val="1518363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t>FOCUS GROUP </a:t>
            </a:r>
            <a:r>
              <a:rPr lang="tr-TR" b="1" dirty="0" smtClean="0"/>
              <a:t>DEATAILS</a:t>
            </a:r>
            <a:endParaRPr lang="tr-TR" dirty="0"/>
          </a:p>
        </p:txBody>
      </p:sp>
      <p:sp>
        <p:nvSpPr>
          <p:cNvPr id="3" name="Content Placeholder 2"/>
          <p:cNvSpPr>
            <a:spLocks noGrp="1"/>
          </p:cNvSpPr>
          <p:nvPr>
            <p:ph idx="1"/>
          </p:nvPr>
        </p:nvSpPr>
        <p:spPr/>
        <p:txBody>
          <a:bodyPr>
            <a:noAutofit/>
          </a:bodyPr>
          <a:lstStyle/>
          <a:p>
            <a:r>
              <a:rPr lang="tr-TR" sz="2800" dirty="0" err="1"/>
              <a:t>We</a:t>
            </a:r>
            <a:r>
              <a:rPr lang="tr-TR" sz="2800" dirty="0"/>
              <a:t> had </a:t>
            </a:r>
            <a:r>
              <a:rPr lang="tr-TR" sz="2800" dirty="0" err="1"/>
              <a:t>one</a:t>
            </a:r>
            <a:r>
              <a:rPr lang="tr-TR" sz="2800" dirty="0"/>
              <a:t> </a:t>
            </a:r>
            <a:r>
              <a:rPr lang="tr-TR" sz="2800" dirty="0" err="1"/>
              <a:t>focus</a:t>
            </a:r>
            <a:r>
              <a:rPr lang="tr-TR" sz="2800" dirty="0"/>
              <a:t> </a:t>
            </a:r>
            <a:r>
              <a:rPr lang="tr-TR" sz="2800" dirty="0" err="1"/>
              <a:t>group</a:t>
            </a:r>
            <a:r>
              <a:rPr lang="tr-TR" sz="2800" dirty="0"/>
              <a:t> </a:t>
            </a:r>
            <a:r>
              <a:rPr lang="tr-TR" sz="2800" dirty="0" err="1"/>
              <a:t>involving</a:t>
            </a:r>
            <a:r>
              <a:rPr lang="tr-TR" sz="2800" dirty="0"/>
              <a:t> </a:t>
            </a:r>
            <a:r>
              <a:rPr lang="tr-TR" sz="2800" dirty="0" smtClean="0"/>
              <a:t> 33 </a:t>
            </a:r>
            <a:r>
              <a:rPr lang="tr-TR" sz="2800" dirty="0" err="1"/>
              <a:t>participants</a:t>
            </a:r>
            <a:r>
              <a:rPr lang="tr-TR" sz="2800" dirty="0"/>
              <a:t>; </a:t>
            </a:r>
            <a:endParaRPr lang="tr-TR" sz="2800" dirty="0" smtClean="0"/>
          </a:p>
          <a:p>
            <a:r>
              <a:rPr lang="tr-TR" sz="2800" b="1" dirty="0" smtClean="0">
                <a:latin typeface="Times New Roman" panose="02020603050405020304" pitchFamily="18" charset="0"/>
                <a:cs typeface="Times New Roman" panose="02020603050405020304" pitchFamily="18" charset="0"/>
              </a:rPr>
              <a:t>15 </a:t>
            </a:r>
            <a:r>
              <a:rPr lang="tr-TR" sz="2800" b="1" dirty="0" err="1">
                <a:latin typeface="Times New Roman" panose="02020603050405020304" pitchFamily="18" charset="0"/>
                <a:cs typeface="Times New Roman" panose="02020603050405020304" pitchFamily="18" charset="0"/>
              </a:rPr>
              <a:t>students</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representatives</a:t>
            </a:r>
            <a:r>
              <a:rPr lang="tr-TR" sz="2800" b="1" dirty="0" smtClean="0">
                <a:latin typeface="Times New Roman" panose="02020603050405020304" pitchFamily="18" charset="0"/>
                <a:cs typeface="Times New Roman" panose="02020603050405020304" pitchFamily="18" charset="0"/>
              </a:rPr>
              <a:t>,</a:t>
            </a:r>
          </a:p>
          <a:p>
            <a:r>
              <a:rPr lang="tr-TR" sz="2800" b="1" dirty="0" smtClean="0">
                <a:latin typeface="Times New Roman" panose="02020603050405020304" pitchFamily="18" charset="0"/>
                <a:cs typeface="Times New Roman" panose="02020603050405020304" pitchFamily="18" charset="0"/>
              </a:rPr>
              <a:t>11 </a:t>
            </a:r>
            <a:r>
              <a:rPr lang="tr-TR" sz="2800" b="1" dirty="0" err="1">
                <a:latin typeface="Times New Roman" panose="02020603050405020304" pitchFamily="18" charset="0"/>
                <a:cs typeface="Times New Roman" panose="02020603050405020304" pitchFamily="18" charset="0"/>
              </a:rPr>
              <a:t>teachers</a:t>
            </a:r>
            <a:r>
              <a:rPr lang="tr-TR" sz="2800" b="1" dirty="0">
                <a:latin typeface="Times New Roman" panose="02020603050405020304" pitchFamily="18" charset="0"/>
                <a:cs typeface="Times New Roman" panose="02020603050405020304" pitchFamily="18" charset="0"/>
              </a:rPr>
              <a:t>, </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1 </a:t>
            </a:r>
            <a:r>
              <a:rPr lang="tr-TR" sz="2800" b="1" dirty="0" err="1">
                <a:latin typeface="Times New Roman" panose="02020603050405020304" pitchFamily="18" charset="0"/>
                <a:cs typeface="Times New Roman" panose="02020603050405020304" pitchFamily="18" charset="0"/>
              </a:rPr>
              <a:t>secretary</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staff</a:t>
            </a:r>
            <a:r>
              <a:rPr lang="tr-TR" sz="2800" b="1" dirty="0" smtClean="0">
                <a:latin typeface="Times New Roman" panose="02020603050405020304" pitchFamily="18" charset="0"/>
                <a:cs typeface="Times New Roman" panose="02020603050405020304" pitchFamily="18" charset="0"/>
              </a:rPr>
              <a:t>,</a:t>
            </a:r>
          </a:p>
          <a:p>
            <a:r>
              <a:rPr lang="tr-TR" sz="2800" b="1" dirty="0" smtClean="0">
                <a:latin typeface="Times New Roman" panose="02020603050405020304" pitchFamily="18" charset="0"/>
                <a:cs typeface="Times New Roman" panose="02020603050405020304" pitchFamily="18" charset="0"/>
              </a:rPr>
              <a:t>1 </a:t>
            </a:r>
            <a:r>
              <a:rPr lang="tr-TR" sz="2800" b="1" dirty="0" err="1">
                <a:latin typeface="Times New Roman" panose="02020603050405020304" pitchFamily="18" charset="0"/>
                <a:cs typeface="Times New Roman" panose="02020603050405020304" pitchFamily="18" charset="0"/>
              </a:rPr>
              <a:t>headmaster</a:t>
            </a:r>
            <a:r>
              <a:rPr lang="tr-TR" sz="2800" b="1" dirty="0">
                <a:latin typeface="Times New Roman" panose="02020603050405020304" pitchFamily="18" charset="0"/>
                <a:cs typeface="Times New Roman" panose="02020603050405020304" pitchFamily="18" charset="0"/>
              </a:rPr>
              <a:t>, </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2 </a:t>
            </a:r>
            <a:r>
              <a:rPr lang="tr-TR" sz="2800" b="1" dirty="0" err="1">
                <a:latin typeface="Times New Roman" panose="02020603050405020304" pitchFamily="18" charset="0"/>
                <a:cs typeface="Times New Roman" panose="02020603050405020304" pitchFamily="18" charset="0"/>
              </a:rPr>
              <a:t>administrative</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staff</a:t>
            </a:r>
            <a:r>
              <a:rPr lang="tr-TR" sz="2800" b="1" dirty="0" smtClean="0">
                <a:latin typeface="Times New Roman" panose="02020603050405020304" pitchFamily="18" charset="0"/>
                <a:cs typeface="Times New Roman" panose="02020603050405020304" pitchFamily="18" charset="0"/>
              </a:rPr>
              <a:t>,</a:t>
            </a:r>
          </a:p>
          <a:p>
            <a:r>
              <a:rPr lang="tr-TR" sz="2800" b="1" dirty="0" smtClean="0">
                <a:latin typeface="Times New Roman" panose="02020603050405020304" pitchFamily="18" charset="0"/>
                <a:cs typeface="Times New Roman" panose="02020603050405020304" pitchFamily="18" charset="0"/>
              </a:rPr>
              <a:t>2 </a:t>
            </a:r>
            <a:r>
              <a:rPr lang="tr-TR" sz="2800" b="1" dirty="0" err="1">
                <a:latin typeface="Times New Roman" panose="02020603050405020304" pitchFamily="18" charset="0"/>
                <a:cs typeface="Times New Roman" panose="02020603050405020304" pitchFamily="18" charset="0"/>
              </a:rPr>
              <a:t>consultant</a:t>
            </a:r>
            <a:r>
              <a:rPr lang="tr-TR" sz="2800" b="1" dirty="0">
                <a:latin typeface="Times New Roman" panose="02020603050405020304" pitchFamily="18" charset="0"/>
                <a:cs typeface="Times New Roman" panose="02020603050405020304" pitchFamily="18" charset="0"/>
              </a:rPr>
              <a:t>, </a:t>
            </a:r>
            <a:endParaRPr lang="tr-TR" sz="2800" b="1"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1 </a:t>
            </a:r>
            <a:r>
              <a:rPr lang="tr-TR" sz="2800" b="1" dirty="0">
                <a:latin typeface="Times New Roman" panose="02020603050405020304" pitchFamily="18" charset="0"/>
                <a:cs typeface="Times New Roman" panose="02020603050405020304" pitchFamily="18" charset="0"/>
              </a:rPr>
              <a:t>ICT </a:t>
            </a:r>
            <a:r>
              <a:rPr lang="tr-TR" sz="2800" b="1" dirty="0" err="1" smtClean="0">
                <a:latin typeface="Times New Roman" panose="02020603050405020304" pitchFamily="18" charset="0"/>
                <a:cs typeface="Times New Roman" panose="02020603050405020304" pitchFamily="18" charset="0"/>
              </a:rPr>
              <a:t>teacher</a:t>
            </a:r>
            <a:r>
              <a:rPr lang="tr-TR" sz="2800" b="1" dirty="0" smtClean="0">
                <a:latin typeface="Times New Roman" panose="02020603050405020304" pitchFamily="18" charset="0"/>
                <a:cs typeface="Times New Roman" panose="02020603050405020304" pitchFamily="18" charset="0"/>
              </a:rPr>
              <a:t>,</a:t>
            </a:r>
          </a:p>
        </p:txBody>
      </p:sp>
      <p:sp>
        <p:nvSpPr>
          <p:cNvPr id="4" name="Altbilgi Yer Tutucusu 3"/>
          <p:cNvSpPr>
            <a:spLocks noGrp="1"/>
          </p:cNvSpPr>
          <p:nvPr>
            <p:ph type="ftr" sz="quarter" idx="11"/>
          </p:nvPr>
        </p:nvSpPr>
        <p:spPr/>
        <p:txBody>
          <a:bodyPr/>
          <a:lstStyle/>
          <a:p>
            <a:pPr>
              <a:defRPr/>
            </a:pPr>
            <a:r>
              <a:rPr lang="en-US" dirty="0" smtClean="0"/>
              <a:t>KA2-Cooperation for Innovation and the Exchange of Good Practices Strategic Partnership for School Education</a:t>
            </a:r>
            <a:endParaRPr lang="tr-TR"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30531"/>
          <a:stretch/>
        </p:blipFill>
        <p:spPr>
          <a:xfrm>
            <a:off x="4355638" y="3434139"/>
            <a:ext cx="4139952" cy="2156975"/>
          </a:xfrm>
          <a:prstGeom prst="rect">
            <a:avLst/>
          </a:prstGeom>
        </p:spPr>
      </p:pic>
    </p:spTree>
    <p:extLst>
      <p:ext uri="{BB962C8B-B14F-4D97-AF65-F5344CB8AC3E}">
        <p14:creationId xmlns:p14="http://schemas.microsoft.com/office/powerpoint/2010/main" val="2185998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Questionnaire</a:t>
            </a:r>
            <a:r>
              <a:rPr lang="tr-TR" dirty="0" smtClean="0"/>
              <a:t> </a:t>
            </a:r>
            <a:r>
              <a:rPr lang="tr-TR" dirty="0" err="1" smtClean="0"/>
              <a:t>with</a:t>
            </a:r>
            <a:r>
              <a:rPr lang="tr-TR" dirty="0" smtClean="0"/>
              <a:t> </a:t>
            </a:r>
            <a:r>
              <a:rPr lang="en-US" dirty="0" smtClean="0"/>
              <a:t>3 classes</a:t>
            </a:r>
            <a:endParaRPr lang="tr-TR" dirty="0"/>
          </a:p>
        </p:txBody>
      </p:sp>
      <p:sp>
        <p:nvSpPr>
          <p:cNvPr id="3" name="İçerik Yer Tutucusu 2"/>
          <p:cNvSpPr>
            <a:spLocks noGrp="1"/>
          </p:cNvSpPr>
          <p:nvPr>
            <p:ph idx="1"/>
          </p:nvPr>
        </p:nvSpPr>
        <p:spPr/>
        <p:txBody>
          <a:bodyPr/>
          <a:lstStyle/>
          <a:p>
            <a:r>
              <a:rPr lang="en-US" dirty="0"/>
              <a:t>Before getting together for the focus group, we prepared a short questionnaire consisted of the following questions in 3 classes from different grades(9</a:t>
            </a:r>
            <a:r>
              <a:rPr lang="en-US" baseline="30000" dirty="0"/>
              <a:t>th</a:t>
            </a:r>
            <a:r>
              <a:rPr lang="en-US" dirty="0"/>
              <a:t>, 10</a:t>
            </a:r>
            <a:r>
              <a:rPr lang="en-US" baseline="30000" dirty="0"/>
              <a:t>th</a:t>
            </a:r>
            <a:r>
              <a:rPr lang="en-US" dirty="0"/>
              <a:t>,11</a:t>
            </a:r>
            <a:r>
              <a:rPr lang="en-US" baseline="30000" dirty="0"/>
              <a:t>th</a:t>
            </a:r>
            <a:r>
              <a:rPr lang="en-US" dirty="0"/>
              <a:t> ) that have 34 students each. </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833560"/>
            <a:ext cx="3786783" cy="2302155"/>
          </a:xfrm>
          <a:prstGeom prst="rect">
            <a:avLst/>
          </a:prstGeom>
        </p:spPr>
      </p:pic>
    </p:spTree>
    <p:extLst>
      <p:ext uri="{BB962C8B-B14F-4D97-AF65-F5344CB8AC3E}">
        <p14:creationId xmlns:p14="http://schemas.microsoft.com/office/powerpoint/2010/main" val="45701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3 Başlık"/>
          <p:cNvSpPr>
            <a:spLocks noGrp="1"/>
          </p:cNvSpPr>
          <p:nvPr>
            <p:ph type="ctrTitle"/>
          </p:nvPr>
        </p:nvSpPr>
        <p:spPr/>
        <p:txBody>
          <a:bodyPr>
            <a:normAutofit/>
          </a:bodyPr>
          <a:lstStyle/>
          <a:p>
            <a:r>
              <a:rPr lang="it-IT" dirty="0" smtClean="0">
                <a:solidFill>
                  <a:schemeClr val="tx1"/>
                </a:solidFill>
              </a:rPr>
              <a:t>STRIDE- Strategies for the Digital Education</a:t>
            </a:r>
            <a:endParaRPr lang="en-US" dirty="0">
              <a:solidFill>
                <a:schemeClr val="tx1"/>
              </a:solidFill>
            </a:endParaRPr>
          </a:p>
        </p:txBody>
      </p:sp>
      <p:sp>
        <p:nvSpPr>
          <p:cNvPr id="5" name="4 Alt Başlık"/>
          <p:cNvSpPr>
            <a:spLocks noGrp="1"/>
          </p:cNvSpPr>
          <p:nvPr>
            <p:ph type="subTitle" idx="1"/>
          </p:nvPr>
        </p:nvSpPr>
        <p:spPr/>
        <p:txBody>
          <a:bodyPr/>
          <a:lstStyle/>
          <a:p>
            <a:endParaRPr lang="tr-TR" sz="2800" dirty="0" smtClean="0">
              <a:latin typeface="Arial" pitchFamily="34" charset="0"/>
              <a:cs typeface="Arial" pitchFamily="34" charset="0"/>
            </a:endParaRPr>
          </a:p>
          <a:p>
            <a:r>
              <a:rPr lang="it-IT" sz="2800" dirty="0" smtClean="0">
                <a:latin typeface="Arial" pitchFamily="34" charset="0"/>
                <a:cs typeface="Arial" pitchFamily="34" charset="0"/>
              </a:rPr>
              <a:t>Erdem Bayazıt Anatolian High School-</a:t>
            </a:r>
            <a:endParaRPr lang="tr-TR" sz="2800" dirty="0" smtClean="0">
              <a:latin typeface="Arial" pitchFamily="34" charset="0"/>
              <a:cs typeface="Arial" pitchFamily="34" charset="0"/>
            </a:endParaRPr>
          </a:p>
          <a:p>
            <a:r>
              <a:rPr lang="it-IT" sz="2800" dirty="0" smtClean="0">
                <a:latin typeface="Arial" pitchFamily="34" charset="0"/>
                <a:cs typeface="Arial" pitchFamily="34" charset="0"/>
              </a:rPr>
              <a:t>Turkey</a:t>
            </a:r>
            <a:endParaRPr lang="tr-TR" sz="2800" dirty="0" smtClean="0">
              <a:latin typeface="Arial" pitchFamily="34" charset="0"/>
              <a:cs typeface="Arial" pitchFamily="34" charset="0"/>
            </a:endParaRPr>
          </a:p>
          <a:p>
            <a:endParaRPr lang="en-US" dirty="0"/>
          </a:p>
        </p:txBody>
      </p:sp>
      <p:pic>
        <p:nvPicPr>
          <p:cNvPr id="6" name="Resim 4" descr="C:\Users\Toshıba\Desktop\STRIDE HAZIRLIK\OKUL AMBLEMİ - Kopy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509120"/>
            <a:ext cx="1872208"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We</a:t>
            </a:r>
            <a:r>
              <a:rPr lang="tr-TR" dirty="0" smtClean="0"/>
              <a:t> </a:t>
            </a:r>
            <a:r>
              <a:rPr lang="tr-TR" dirty="0" err="1" smtClean="0"/>
              <a:t>asked</a:t>
            </a:r>
            <a:r>
              <a:rPr lang="tr-TR" dirty="0" smtClean="0"/>
              <a:t> </a:t>
            </a:r>
            <a:r>
              <a:rPr lang="tr-TR" dirty="0" err="1" smtClean="0"/>
              <a:t>to</a:t>
            </a:r>
            <a:r>
              <a:rPr lang="tr-TR" dirty="0" smtClean="0"/>
              <a:t> </a:t>
            </a:r>
            <a:r>
              <a:rPr lang="tr-TR" dirty="0" err="1" smtClean="0"/>
              <a:t>the</a:t>
            </a:r>
            <a:r>
              <a:rPr lang="tr-TR" dirty="0" smtClean="0"/>
              <a:t> </a:t>
            </a:r>
            <a:r>
              <a:rPr lang="tr-TR" dirty="0" err="1" smtClean="0"/>
              <a:t>student</a:t>
            </a:r>
            <a:endParaRPr lang="tr-TR" dirty="0"/>
          </a:p>
        </p:txBody>
      </p:sp>
      <p:sp>
        <p:nvSpPr>
          <p:cNvPr id="3" name="İçerik Yer Tutucusu 2"/>
          <p:cNvSpPr>
            <a:spLocks noGrp="1"/>
          </p:cNvSpPr>
          <p:nvPr>
            <p:ph idx="1"/>
          </p:nvPr>
        </p:nvSpPr>
        <p:spPr>
          <a:xfrm>
            <a:off x="457200" y="1935480"/>
            <a:ext cx="6263640" cy="4389120"/>
          </a:xfrm>
        </p:spPr>
        <p:txBody>
          <a:bodyPr/>
          <a:lstStyle/>
          <a:p>
            <a:pPr lvl="0"/>
            <a:r>
              <a:rPr lang="en-US" dirty="0"/>
              <a:t>What do you think about the use of DM at school ? What are the advantages and disadvantages</a:t>
            </a:r>
            <a:r>
              <a:rPr lang="en-US" dirty="0" smtClean="0"/>
              <a:t>?</a:t>
            </a:r>
            <a:endParaRPr lang="tr-TR" dirty="0" smtClean="0"/>
          </a:p>
          <a:p>
            <a:pPr lvl="0"/>
            <a:endParaRPr lang="tr-TR" dirty="0"/>
          </a:p>
          <a:p>
            <a:pPr lvl="0"/>
            <a:r>
              <a:rPr lang="en-US" dirty="0"/>
              <a:t>If you had a chance to attend a training on DM , what would you like to learn</a:t>
            </a:r>
            <a:r>
              <a:rPr lang="en-US" dirty="0" smtClean="0"/>
              <a:t>?</a:t>
            </a:r>
            <a:endParaRPr lang="tr-TR" dirty="0" smtClean="0"/>
          </a:p>
          <a:p>
            <a:pPr lvl="0"/>
            <a:endParaRPr lang="tr-TR" dirty="0"/>
          </a:p>
          <a:p>
            <a:pPr lvl="0"/>
            <a:r>
              <a:rPr lang="en-US" dirty="0"/>
              <a:t>In your opinion, what are the most </a:t>
            </a:r>
            <a:r>
              <a:rPr lang="en-US" dirty="0" smtClean="0"/>
              <a:t>important </a:t>
            </a:r>
            <a:r>
              <a:rPr lang="en-US" dirty="0"/>
              <a:t>competences about using DM that your teachers must have?</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dirty="0" smtClean="0"/>
              <a:t>KA2-Cooperation for Innovation and the Exchange of Good Practices Strategic Partnership for School Education</a:t>
            </a:r>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2132856"/>
            <a:ext cx="2423160" cy="1962912"/>
          </a:xfrm>
          <a:prstGeom prst="rect">
            <a:avLst/>
          </a:prstGeom>
        </p:spPr>
      </p:pic>
    </p:spTree>
    <p:extLst>
      <p:ext uri="{BB962C8B-B14F-4D97-AF65-F5344CB8AC3E}">
        <p14:creationId xmlns:p14="http://schemas.microsoft.com/office/powerpoint/2010/main" val="109246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We made a SWOT </a:t>
            </a:r>
            <a:r>
              <a:rPr lang="en-US" dirty="0" err="1"/>
              <a:t>anlaysis</a:t>
            </a:r>
            <a:r>
              <a:rPr lang="en-US" dirty="0"/>
              <a:t> according to the survey and discussion of focus group</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916798"/>
            <a:ext cx="5364088" cy="3371595"/>
          </a:xfrm>
          <a:prstGeom prst="rect">
            <a:avLst/>
          </a:prstGeom>
        </p:spPr>
      </p:pic>
    </p:spTree>
    <p:extLst>
      <p:ext uri="{BB962C8B-B14F-4D97-AF65-F5344CB8AC3E}">
        <p14:creationId xmlns:p14="http://schemas.microsoft.com/office/powerpoint/2010/main" val="3364053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b="1" dirty="0"/>
              <a:t>Strengths:</a:t>
            </a:r>
            <a:r>
              <a:rPr lang="en-US" dirty="0"/>
              <a:t> </a:t>
            </a:r>
            <a:endParaRPr lang="tr-TR" dirty="0"/>
          </a:p>
        </p:txBody>
      </p:sp>
      <p:sp>
        <p:nvSpPr>
          <p:cNvPr id="3" name="İçerik Yer Tutucusu 2"/>
          <p:cNvSpPr>
            <a:spLocks noGrp="1"/>
          </p:cNvSpPr>
          <p:nvPr>
            <p:ph idx="1"/>
          </p:nvPr>
        </p:nvSpPr>
        <p:spPr>
          <a:xfrm>
            <a:off x="457200" y="1935480"/>
            <a:ext cx="8291264" cy="4373840"/>
          </a:xfrm>
        </p:spPr>
        <p:txBody>
          <a:bodyPr>
            <a:normAutofit/>
          </a:bodyPr>
          <a:lstStyle/>
          <a:p>
            <a:pPr lvl="0"/>
            <a:r>
              <a:rPr lang="en-US" dirty="0" smtClean="0"/>
              <a:t>First</a:t>
            </a:r>
            <a:r>
              <a:rPr lang="en-US" dirty="0"/>
              <a:t>, using DM in lessons provides better learning with visual and audial aids than traditional methods</a:t>
            </a:r>
            <a:r>
              <a:rPr lang="en-US" dirty="0" smtClean="0"/>
              <a:t>.</a:t>
            </a:r>
            <a:endParaRPr lang="tr-TR" dirty="0" smtClean="0"/>
          </a:p>
          <a:p>
            <a:pPr lvl="0"/>
            <a:endParaRPr lang="tr-TR" dirty="0" smtClean="0"/>
          </a:p>
          <a:p>
            <a:pPr lvl="0"/>
            <a:r>
              <a:rPr lang="en-US" dirty="0" smtClean="0"/>
              <a:t>It </a:t>
            </a:r>
            <a:r>
              <a:rPr lang="en-US" dirty="0"/>
              <a:t>is easier to teach and learn via interactive board and online lessons. Students have little difficulty in reinforcing gained knowledge by the online lessons. </a:t>
            </a:r>
            <a:endParaRPr lang="tr-TR" dirty="0"/>
          </a:p>
          <a:p>
            <a:pPr lvl="0"/>
            <a:r>
              <a:rPr lang="en-US" dirty="0"/>
              <a:t> </a:t>
            </a:r>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8" name="5 Resim" descr="mebin-eba-egitim-programi-h1444227339-d80a25.jpg"/>
          <p:cNvPicPr>
            <a:picLocks noChangeAspect="1"/>
          </p:cNvPicPr>
          <p:nvPr/>
        </p:nvPicPr>
        <p:blipFill rotWithShape="1">
          <a:blip r:embed="rId2" cstate="print"/>
          <a:srcRect t="34802" b="16625"/>
          <a:stretch/>
        </p:blipFill>
        <p:spPr bwMode="auto">
          <a:xfrm>
            <a:off x="539552" y="4653136"/>
            <a:ext cx="7992888" cy="1881810"/>
          </a:xfrm>
          <a:prstGeom prst="rect">
            <a:avLst/>
          </a:prstGeom>
          <a:noFill/>
          <a:ln w="9525">
            <a:solidFill>
              <a:schemeClr val="tx1"/>
            </a:solidFill>
            <a:miter lim="800000"/>
            <a:headEnd/>
            <a:tailEnd/>
          </a:ln>
        </p:spPr>
      </p:pic>
      <p:sp>
        <p:nvSpPr>
          <p:cNvPr id="7" name="Dikdörtgen 6"/>
          <p:cNvSpPr/>
          <p:nvPr/>
        </p:nvSpPr>
        <p:spPr>
          <a:xfrm>
            <a:off x="5508104" y="4725144"/>
            <a:ext cx="199452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7518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Strengths:</a:t>
            </a:r>
            <a:r>
              <a:rPr lang="en-US" dirty="0"/>
              <a:t> </a:t>
            </a:r>
            <a:endParaRPr lang="tr-TR" dirty="0"/>
          </a:p>
        </p:txBody>
      </p:sp>
      <p:sp>
        <p:nvSpPr>
          <p:cNvPr id="3" name="İçerik Yer Tutucusu 2"/>
          <p:cNvSpPr>
            <a:spLocks noGrp="1"/>
          </p:cNvSpPr>
          <p:nvPr>
            <p:ph idx="1"/>
          </p:nvPr>
        </p:nvSpPr>
        <p:spPr>
          <a:xfrm>
            <a:off x="457200" y="1935480"/>
            <a:ext cx="4114800" cy="4389120"/>
          </a:xfrm>
        </p:spPr>
        <p:txBody>
          <a:bodyPr>
            <a:normAutofit/>
          </a:bodyPr>
          <a:lstStyle/>
          <a:p>
            <a:pPr lvl="0"/>
            <a:r>
              <a:rPr lang="en-US" sz="2000" dirty="0"/>
              <a:t>it saves time for teachers and students because they don’t have to write or draw anything on the board. The teachers have opportunity to save all the documents on the board and to use them whenever needed. </a:t>
            </a:r>
            <a:endParaRPr lang="tr-TR" sz="2000" dirty="0" smtClean="0"/>
          </a:p>
          <a:p>
            <a:pPr lvl="0"/>
            <a:endParaRPr lang="tr-TR" sz="2000" dirty="0"/>
          </a:p>
          <a:p>
            <a:pPr lvl="0"/>
            <a:endParaRPr lang="tr-TR" sz="2000" dirty="0"/>
          </a:p>
          <a:p>
            <a:pPr lvl="0"/>
            <a:r>
              <a:rPr lang="en-US" sz="2000" dirty="0"/>
              <a:t> both teachers and students reach educational materials quickly and easily. </a:t>
            </a:r>
            <a:endParaRPr lang="tr-TR" sz="2000" dirty="0"/>
          </a:p>
          <a:p>
            <a:endParaRPr lang="tr-TR" sz="2000"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149080"/>
            <a:ext cx="2349845" cy="170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060848"/>
            <a:ext cx="2349845" cy="185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55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b="1" dirty="0"/>
              <a:t>Weaknesses</a:t>
            </a:r>
            <a:r>
              <a:rPr lang="en-US" b="1" dirty="0" smtClean="0"/>
              <a:t>:</a:t>
            </a:r>
            <a:endParaRPr lang="tr-TR" dirty="0"/>
          </a:p>
        </p:txBody>
      </p:sp>
      <p:sp>
        <p:nvSpPr>
          <p:cNvPr id="3" name="İçerik Yer Tutucusu 2"/>
          <p:cNvSpPr>
            <a:spLocks noGrp="1"/>
          </p:cNvSpPr>
          <p:nvPr>
            <p:ph idx="1"/>
          </p:nvPr>
        </p:nvSpPr>
        <p:spPr>
          <a:xfrm>
            <a:off x="457200" y="1935480"/>
            <a:ext cx="5050904" cy="4389120"/>
          </a:xfrm>
        </p:spPr>
        <p:txBody>
          <a:bodyPr>
            <a:normAutofit/>
          </a:bodyPr>
          <a:lstStyle/>
          <a:p>
            <a:r>
              <a:rPr lang="en-US" dirty="0" smtClean="0"/>
              <a:t>Sometimes </a:t>
            </a:r>
            <a:r>
              <a:rPr lang="en-US" dirty="0"/>
              <a:t>interactive boards have some technical problems and we cannot use them. Trying to solve the problem wastes  time. </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2226297"/>
            <a:ext cx="2990850" cy="3048000"/>
          </a:xfrm>
          <a:prstGeom prst="rect">
            <a:avLst/>
          </a:prstGeom>
        </p:spPr>
      </p:pic>
    </p:spTree>
    <p:extLst>
      <p:ext uri="{BB962C8B-B14F-4D97-AF65-F5344CB8AC3E}">
        <p14:creationId xmlns:p14="http://schemas.microsoft.com/office/powerpoint/2010/main" val="2217603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Weaknesses:</a:t>
            </a:r>
            <a:endParaRPr lang="tr-TR" dirty="0"/>
          </a:p>
        </p:txBody>
      </p:sp>
      <p:sp>
        <p:nvSpPr>
          <p:cNvPr id="3" name="İçerik Yer Tutucusu 2"/>
          <p:cNvSpPr>
            <a:spLocks noGrp="1"/>
          </p:cNvSpPr>
          <p:nvPr>
            <p:ph idx="1"/>
          </p:nvPr>
        </p:nvSpPr>
        <p:spPr/>
        <p:txBody>
          <a:bodyPr/>
          <a:lstStyle/>
          <a:p>
            <a:r>
              <a:rPr lang="en-US" dirty="0"/>
              <a:t>For some lessons, it is difficult to get student involved actively because only the teachers use the interactive board. They easily get bored. </a:t>
            </a:r>
            <a:endParaRPr lang="tr-TR" dirty="0"/>
          </a:p>
          <a:p>
            <a:pPr lvl="0"/>
            <a:endParaRPr lang="tr-TR" dirty="0" smtClean="0"/>
          </a:p>
          <a:p>
            <a:pPr lvl="0"/>
            <a:endParaRPr lang="tr-TR" dirty="0" smtClean="0"/>
          </a:p>
          <a:p>
            <a:pPr lvl="0"/>
            <a:r>
              <a:rPr lang="en-US" dirty="0" smtClean="0"/>
              <a:t>Students </a:t>
            </a:r>
            <a:r>
              <a:rPr lang="en-US" dirty="0"/>
              <a:t>expressed that some of the teachers get students listen or watch everything on the board or don’t make any necessary addition or explanation. There is no active use of students in class.</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5350" y="2789934"/>
            <a:ext cx="1431154" cy="1431154"/>
          </a:xfrm>
          <a:prstGeom prst="rect">
            <a:avLst/>
          </a:prstGeom>
        </p:spPr>
      </p:pic>
    </p:spTree>
    <p:extLst>
      <p:ext uri="{BB962C8B-B14F-4D97-AF65-F5344CB8AC3E}">
        <p14:creationId xmlns:p14="http://schemas.microsoft.com/office/powerpoint/2010/main" val="581551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935480"/>
            <a:ext cx="3754760" cy="4389120"/>
          </a:xfrm>
        </p:spPr>
        <p:txBody>
          <a:bodyPr/>
          <a:lstStyle/>
          <a:p>
            <a:r>
              <a:rPr lang="en-US" dirty="0"/>
              <a:t>Students complain some of their teachers don’t have DM competence. </a:t>
            </a:r>
            <a:endParaRPr lang="tr-TR" dirty="0" smtClean="0"/>
          </a:p>
          <a:p>
            <a:r>
              <a:rPr lang="tr-TR" dirty="0" err="1" smtClean="0"/>
              <a:t>They</a:t>
            </a:r>
            <a:r>
              <a:rPr lang="tr-TR" dirty="0" smtClean="0"/>
              <a:t> </a:t>
            </a:r>
            <a:r>
              <a:rPr lang="tr-TR" dirty="0" err="1" smtClean="0"/>
              <a:t>are</a:t>
            </a:r>
            <a:r>
              <a:rPr lang="tr-TR" dirty="0" smtClean="0"/>
              <a:t> </a:t>
            </a:r>
            <a:r>
              <a:rPr lang="tr-TR" dirty="0" err="1" smtClean="0"/>
              <a:t>accustomed</a:t>
            </a:r>
            <a:r>
              <a:rPr lang="tr-TR" dirty="0" smtClean="0"/>
              <a:t> </a:t>
            </a:r>
            <a:r>
              <a:rPr lang="tr-TR" dirty="0" err="1" smtClean="0"/>
              <a:t>to</a:t>
            </a:r>
            <a:r>
              <a:rPr lang="tr-TR" dirty="0" smtClean="0"/>
              <a:t> </a:t>
            </a:r>
            <a:r>
              <a:rPr lang="tr-TR" dirty="0" err="1" smtClean="0"/>
              <a:t>use</a:t>
            </a:r>
            <a:r>
              <a:rPr lang="tr-TR" dirty="0" smtClean="0"/>
              <a:t> </a:t>
            </a:r>
            <a:r>
              <a:rPr lang="tr-TR" dirty="0" err="1" smtClean="0"/>
              <a:t>only</a:t>
            </a:r>
            <a:r>
              <a:rPr lang="tr-TR" dirty="0" smtClean="0"/>
              <a:t> </a:t>
            </a:r>
            <a:r>
              <a:rPr lang="tr-TR" dirty="0" err="1" smtClean="0"/>
              <a:t>traditional</a:t>
            </a:r>
            <a:r>
              <a:rPr lang="tr-TR" dirty="0" smtClean="0"/>
              <a:t> </a:t>
            </a:r>
            <a:r>
              <a:rPr lang="tr-TR" dirty="0" err="1" smtClean="0"/>
              <a:t>ways</a:t>
            </a:r>
            <a:r>
              <a:rPr lang="tr-TR" dirty="0" smtClean="0"/>
              <a:t>.</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04864"/>
            <a:ext cx="4104456" cy="3100443"/>
          </a:xfrm>
          <a:prstGeom prst="rect">
            <a:avLst/>
          </a:prstGeom>
        </p:spPr>
      </p:pic>
    </p:spTree>
    <p:extLst>
      <p:ext uri="{BB962C8B-B14F-4D97-AF65-F5344CB8AC3E}">
        <p14:creationId xmlns:p14="http://schemas.microsoft.com/office/powerpoint/2010/main" val="538003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Weaknesses:</a:t>
            </a:r>
            <a:endParaRPr lang="tr-TR" dirty="0"/>
          </a:p>
        </p:txBody>
      </p:sp>
      <p:sp>
        <p:nvSpPr>
          <p:cNvPr id="3" name="İçerik Yer Tutucusu 2"/>
          <p:cNvSpPr>
            <a:spLocks noGrp="1"/>
          </p:cNvSpPr>
          <p:nvPr>
            <p:ph idx="1"/>
          </p:nvPr>
        </p:nvSpPr>
        <p:spPr>
          <a:xfrm>
            <a:off x="3635896" y="1935480"/>
            <a:ext cx="5050904" cy="4389120"/>
          </a:xfrm>
        </p:spPr>
        <p:txBody>
          <a:bodyPr>
            <a:normAutofit/>
          </a:bodyPr>
          <a:lstStyle/>
          <a:p>
            <a:pPr lvl="0"/>
            <a:r>
              <a:rPr lang="en-US" dirty="0"/>
              <a:t>A number of students think that using DM causes health problems because they emit radiation and sitting in front of computer cause physical health problems.(eye, neck, back etc</a:t>
            </a:r>
            <a:r>
              <a:rPr lang="en-US" dirty="0" smtClean="0"/>
              <a:t>..)</a:t>
            </a:r>
            <a:endParaRPr lang="tr-TR" dirty="0" smtClean="0"/>
          </a:p>
          <a:p>
            <a:pPr lvl="0"/>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1" y="2348880"/>
            <a:ext cx="2808312" cy="1871284"/>
          </a:xfrm>
          <a:prstGeom prst="rect">
            <a:avLst/>
          </a:prstGeom>
        </p:spPr>
      </p:pic>
    </p:spTree>
    <p:extLst>
      <p:ext uri="{BB962C8B-B14F-4D97-AF65-F5344CB8AC3E}">
        <p14:creationId xmlns:p14="http://schemas.microsoft.com/office/powerpoint/2010/main" val="3035826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Weaknesses:</a:t>
            </a:r>
            <a:endParaRPr lang="tr-TR" dirty="0"/>
          </a:p>
        </p:txBody>
      </p:sp>
      <p:sp>
        <p:nvSpPr>
          <p:cNvPr id="3" name="İçerik Yer Tutucusu 2"/>
          <p:cNvSpPr>
            <a:spLocks noGrp="1"/>
          </p:cNvSpPr>
          <p:nvPr>
            <p:ph idx="1"/>
          </p:nvPr>
        </p:nvSpPr>
        <p:spPr>
          <a:xfrm>
            <a:off x="457200" y="1935480"/>
            <a:ext cx="5338936" cy="4389120"/>
          </a:xfrm>
        </p:spPr>
        <p:txBody>
          <a:bodyPr>
            <a:normAutofit lnSpcReduction="10000"/>
          </a:bodyPr>
          <a:lstStyle/>
          <a:p>
            <a:pPr lvl="0"/>
            <a:r>
              <a:rPr lang="en-US" dirty="0"/>
              <a:t>As it is mentioned State Analysis Report, a student commented on two questions concerning DM as a learning content </a:t>
            </a:r>
            <a:r>
              <a:rPr lang="en-US" b="1" dirty="0">
                <a:solidFill>
                  <a:schemeClr val="bg2">
                    <a:lumMod val="10000"/>
                  </a:schemeClr>
                </a:solidFill>
              </a:rPr>
              <a:t>‘</a:t>
            </a:r>
            <a:r>
              <a:rPr lang="en-US" b="1" dirty="0">
                <a:solidFill>
                  <a:srgbClr val="FF0000"/>
                </a:solidFill>
              </a:rPr>
              <a:t>Responsibly use DM, but not it take over your life’</a:t>
            </a:r>
            <a:r>
              <a:rPr lang="en-US" b="1" dirty="0">
                <a:solidFill>
                  <a:schemeClr val="bg2">
                    <a:lumMod val="10000"/>
                  </a:schemeClr>
                </a:solidFill>
              </a:rPr>
              <a:t>. </a:t>
            </a:r>
            <a:r>
              <a:rPr lang="en-US" dirty="0"/>
              <a:t>Some of the students have some problems about this. They got far away from educational objectives and begin to use just for entertainment. </a:t>
            </a:r>
            <a:r>
              <a:rPr lang="en-US" b="1" dirty="0"/>
              <a:t>The students agree that use of DM is a step to addiction.</a:t>
            </a:r>
            <a:endParaRPr lang="tr-TR" b="1"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4 Resim" descr="kitle-iletisim-araclarinin-zararlari.gif"/>
          <p:cNvPicPr>
            <a:picLocks noChangeAspect="1"/>
          </p:cNvPicPr>
          <p:nvPr/>
        </p:nvPicPr>
        <p:blipFill>
          <a:blip r:embed="rId2" cstate="print"/>
          <a:stretch>
            <a:fillRect/>
          </a:stretch>
        </p:blipFill>
        <p:spPr>
          <a:xfrm>
            <a:off x="5724128" y="2708920"/>
            <a:ext cx="2793243" cy="2460104"/>
          </a:xfrm>
          <a:prstGeom prst="rect">
            <a:avLst/>
          </a:prstGeom>
        </p:spPr>
      </p:pic>
    </p:spTree>
    <p:extLst>
      <p:ext uri="{BB962C8B-B14F-4D97-AF65-F5344CB8AC3E}">
        <p14:creationId xmlns:p14="http://schemas.microsoft.com/office/powerpoint/2010/main" val="1673830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Opportunities:</a:t>
            </a:r>
            <a:r>
              <a:rPr lang="en-US" dirty="0"/>
              <a:t> </a:t>
            </a:r>
            <a:endParaRPr lang="tr-TR"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206" y="2276872"/>
            <a:ext cx="367507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tbilgi Yer Tutucusu 2"/>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4" name="İçerik Yer Tutucusu 3"/>
          <p:cNvSpPr>
            <a:spLocks noGrp="1"/>
          </p:cNvSpPr>
          <p:nvPr>
            <p:ph idx="1"/>
          </p:nvPr>
        </p:nvSpPr>
        <p:spPr>
          <a:xfrm>
            <a:off x="457200" y="1935480"/>
            <a:ext cx="3826768" cy="4389120"/>
          </a:xfrm>
        </p:spPr>
        <p:txBody>
          <a:bodyPr>
            <a:normAutofit/>
          </a:bodyPr>
          <a:lstStyle/>
          <a:p>
            <a:pPr lvl="0"/>
            <a:r>
              <a:rPr lang="en-US" dirty="0" smtClean="0"/>
              <a:t>Our </a:t>
            </a:r>
            <a:r>
              <a:rPr lang="en-US" dirty="0"/>
              <a:t>school has interactive boards in each classes. </a:t>
            </a:r>
            <a:endParaRPr lang="tr-TR" dirty="0" smtClean="0"/>
          </a:p>
          <a:p>
            <a:pPr lvl="0"/>
            <a:endParaRPr lang="tr-TR" dirty="0" smtClean="0"/>
          </a:p>
          <a:p>
            <a:pPr lvl="0"/>
            <a:r>
              <a:rPr lang="tr-TR" dirty="0" smtClean="0"/>
              <a:t>Language </a:t>
            </a:r>
            <a:r>
              <a:rPr lang="tr-TR" dirty="0" err="1" smtClean="0"/>
              <a:t>teachers</a:t>
            </a:r>
            <a:r>
              <a:rPr lang="tr-TR" dirty="0" smtClean="0"/>
              <a:t> </a:t>
            </a:r>
            <a:r>
              <a:rPr lang="tr-TR" dirty="0" err="1" smtClean="0"/>
              <a:t>always</a:t>
            </a:r>
            <a:r>
              <a:rPr lang="tr-TR" dirty="0" smtClean="0"/>
              <a:t> </a:t>
            </a:r>
            <a:r>
              <a:rPr lang="tr-TR" dirty="0" err="1" smtClean="0"/>
              <a:t>use</a:t>
            </a:r>
            <a:r>
              <a:rPr lang="tr-TR" dirty="0" smtClean="0"/>
              <a:t> </a:t>
            </a:r>
            <a:r>
              <a:rPr lang="tr-TR" dirty="0" err="1" smtClean="0"/>
              <a:t>the</a:t>
            </a:r>
            <a:r>
              <a:rPr lang="tr-TR" dirty="0" smtClean="0"/>
              <a:t> software of </a:t>
            </a:r>
            <a:r>
              <a:rPr lang="tr-TR" dirty="0" err="1" smtClean="0"/>
              <a:t>the</a:t>
            </a:r>
            <a:r>
              <a:rPr lang="tr-TR" dirty="0" smtClean="0"/>
              <a:t> </a:t>
            </a:r>
            <a:r>
              <a:rPr lang="tr-TR" dirty="0" err="1" smtClean="0"/>
              <a:t>coursebook</a:t>
            </a:r>
            <a:r>
              <a:rPr lang="tr-TR" dirty="0" smtClean="0"/>
              <a:t>.</a:t>
            </a:r>
          </a:p>
          <a:p>
            <a:pPr lvl="0"/>
            <a:endParaRPr lang="tr-TR" dirty="0"/>
          </a:p>
          <a:p>
            <a:endParaRPr lang="tr-TR" dirty="0"/>
          </a:p>
        </p:txBody>
      </p:sp>
    </p:spTree>
    <p:extLst>
      <p:ext uri="{BB962C8B-B14F-4D97-AF65-F5344CB8AC3E}">
        <p14:creationId xmlns:p14="http://schemas.microsoft.com/office/powerpoint/2010/main" val="196034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Başlık 1"/>
          <p:cNvSpPr>
            <a:spLocks noGrp="1"/>
          </p:cNvSpPr>
          <p:nvPr>
            <p:ph type="title"/>
          </p:nvPr>
        </p:nvSpPr>
        <p:spPr/>
        <p:txBody>
          <a:bodyPr>
            <a:noAutofit/>
          </a:bodyPr>
          <a:lstStyle/>
          <a:p>
            <a:r>
              <a:rPr lang="it-IT" sz="4000" dirty="0" smtClean="0">
                <a:latin typeface="Arial" pitchFamily="34" charset="0"/>
                <a:cs typeface="Arial" pitchFamily="34" charset="0"/>
              </a:rPr>
              <a:t>Partner Organizations/Countries:</a:t>
            </a:r>
            <a:endParaRPr lang="tr-TR" sz="4000" dirty="0" smtClean="0"/>
          </a:p>
        </p:txBody>
      </p:sp>
      <p:sp>
        <p:nvSpPr>
          <p:cNvPr id="7171" name="İçerik Yer Tutucusu 2"/>
          <p:cNvSpPr>
            <a:spLocks noGrp="1"/>
          </p:cNvSpPr>
          <p:nvPr>
            <p:ph idx="1"/>
          </p:nvPr>
        </p:nvSpPr>
        <p:spPr/>
        <p:txBody>
          <a:bodyPr>
            <a:normAutofit fontScale="62500" lnSpcReduction="20000"/>
          </a:bodyPr>
          <a:lstStyle/>
          <a:p>
            <a:endParaRPr lang="tr-TR" sz="3000" dirty="0" smtClean="0">
              <a:latin typeface="Arial" pitchFamily="34" charset="0"/>
              <a:cs typeface="Arial" pitchFamily="34" charset="0"/>
            </a:endParaRPr>
          </a:p>
          <a:p>
            <a:r>
              <a:rPr lang="it-IT" sz="3000" dirty="0" smtClean="0">
                <a:latin typeface="Arial" pitchFamily="34" charset="0"/>
                <a:cs typeface="Arial" pitchFamily="34" charset="0"/>
              </a:rPr>
              <a:t>Instituto di Istruzione Superiore Professionale Via Pedemontana- Italy</a:t>
            </a:r>
            <a:endParaRPr lang="tr-TR" sz="3000" dirty="0" smtClean="0">
              <a:latin typeface="Arial" pitchFamily="34" charset="0"/>
              <a:cs typeface="Arial" pitchFamily="34" charset="0"/>
            </a:endParaRPr>
          </a:p>
          <a:p>
            <a:endParaRPr lang="tr-TR" sz="3000" dirty="0" smtClean="0">
              <a:latin typeface="Arial" pitchFamily="34" charset="0"/>
              <a:cs typeface="Arial" pitchFamily="34" charset="0"/>
            </a:endParaRPr>
          </a:p>
          <a:p>
            <a:r>
              <a:rPr lang="it-IT" sz="3000" dirty="0" smtClean="0">
                <a:latin typeface="Arial" pitchFamily="34" charset="0"/>
                <a:cs typeface="Arial" pitchFamily="34" charset="0"/>
              </a:rPr>
              <a:t>CONSORZIO-ROMA- Italy</a:t>
            </a:r>
            <a:endParaRPr lang="tr-TR" sz="3000" dirty="0" smtClean="0">
              <a:latin typeface="Arial" pitchFamily="34" charset="0"/>
              <a:cs typeface="Arial" pitchFamily="34" charset="0"/>
            </a:endParaRPr>
          </a:p>
          <a:p>
            <a:endParaRPr lang="tr-TR" sz="3000" dirty="0" smtClean="0">
              <a:latin typeface="Arial" pitchFamily="34" charset="0"/>
              <a:cs typeface="Arial" pitchFamily="34" charset="0"/>
            </a:endParaRPr>
          </a:p>
          <a:p>
            <a:r>
              <a:rPr lang="it-IT" sz="3000" dirty="0" smtClean="0">
                <a:latin typeface="Arial" pitchFamily="34" charset="0"/>
                <a:cs typeface="Arial" pitchFamily="34" charset="0"/>
              </a:rPr>
              <a:t>Universitatet BREMEN-Germany</a:t>
            </a:r>
            <a:endParaRPr lang="tr-TR" sz="3000" dirty="0" smtClean="0">
              <a:latin typeface="Arial" pitchFamily="34" charset="0"/>
              <a:cs typeface="Arial" pitchFamily="34" charset="0"/>
            </a:endParaRPr>
          </a:p>
          <a:p>
            <a:endParaRPr lang="tr-TR" sz="3000" dirty="0" smtClean="0">
              <a:latin typeface="Arial" pitchFamily="34" charset="0"/>
              <a:cs typeface="Arial" pitchFamily="34" charset="0"/>
            </a:endParaRPr>
          </a:p>
          <a:p>
            <a:r>
              <a:rPr lang="it-IT" sz="3000" dirty="0" smtClean="0">
                <a:latin typeface="Arial" pitchFamily="34" charset="0"/>
                <a:cs typeface="Arial" pitchFamily="34" charset="0"/>
              </a:rPr>
              <a:t>Inercia Digital S.L.-Spain</a:t>
            </a:r>
            <a:endParaRPr lang="tr-TR" sz="3000" dirty="0" smtClean="0">
              <a:latin typeface="Arial" pitchFamily="34" charset="0"/>
              <a:cs typeface="Arial" pitchFamily="34" charset="0"/>
            </a:endParaRPr>
          </a:p>
          <a:p>
            <a:endParaRPr lang="tr-TR" sz="3000" dirty="0" smtClean="0">
              <a:latin typeface="Arial" pitchFamily="34" charset="0"/>
              <a:cs typeface="Arial" pitchFamily="34" charset="0"/>
            </a:endParaRPr>
          </a:p>
          <a:p>
            <a:r>
              <a:rPr lang="it-IT" sz="3000" dirty="0" smtClean="0">
                <a:latin typeface="Arial" pitchFamily="34" charset="0"/>
                <a:cs typeface="Arial" pitchFamily="34" charset="0"/>
              </a:rPr>
              <a:t>Galway and Roscommon Education&amp;Training Board-Ireland</a:t>
            </a:r>
            <a:endParaRPr lang="tr-TR" sz="3000" dirty="0" smtClean="0">
              <a:latin typeface="Arial" pitchFamily="34" charset="0"/>
              <a:cs typeface="Arial" pitchFamily="34" charset="0"/>
            </a:endParaRPr>
          </a:p>
          <a:p>
            <a:endParaRPr lang="tr-TR" sz="3000" dirty="0" smtClean="0">
              <a:latin typeface="Arial" pitchFamily="34" charset="0"/>
              <a:cs typeface="Arial" pitchFamily="34" charset="0"/>
            </a:endParaRPr>
          </a:p>
          <a:p>
            <a:r>
              <a:rPr lang="it-IT" sz="3000" dirty="0" smtClean="0">
                <a:latin typeface="Arial" pitchFamily="34" charset="0"/>
                <a:cs typeface="Arial" pitchFamily="34" charset="0"/>
              </a:rPr>
              <a:t>Erdem Bayazıt Anatolian High School-Turkey</a:t>
            </a:r>
            <a:endParaRPr lang="tr-TR" sz="3000" dirty="0" smtClean="0">
              <a:latin typeface="Arial" pitchFamily="34" charset="0"/>
              <a:cs typeface="Arial" pitchFamily="34" charset="0"/>
            </a:endParaRPr>
          </a:p>
          <a:p>
            <a:endParaRPr lang="tr-TR" sz="3000" dirty="0" smtClean="0">
              <a:latin typeface="Arial" pitchFamily="34" charset="0"/>
              <a:cs typeface="Arial" pitchFamily="34" charset="0"/>
            </a:endParaRPr>
          </a:p>
          <a:p>
            <a:r>
              <a:rPr lang="it-IT" sz="3000" dirty="0" smtClean="0">
                <a:latin typeface="Arial" pitchFamily="34" charset="0"/>
                <a:cs typeface="Arial" pitchFamily="34" charset="0"/>
              </a:rPr>
              <a:t>Zespol Szkol w Jankowie Przygodzkim-Poland</a:t>
            </a:r>
            <a:endParaRPr lang="tr-TR" sz="3000" dirty="0" smtClean="0">
              <a:latin typeface="Arial" pitchFamily="34" charset="0"/>
              <a:cs typeface="Arial" pitchFamily="34" charset="0"/>
            </a:endParaRPr>
          </a:p>
          <a:p>
            <a:endParaRPr lang="tr-TR" dirty="0" smtClean="0"/>
          </a:p>
        </p:txBody>
      </p:sp>
      <p:sp>
        <p:nvSpPr>
          <p:cNvPr id="2" name="Altbilgi Yer Tutucusu 1"/>
          <p:cNvSpPr>
            <a:spLocks noGrp="1"/>
          </p:cNvSpPr>
          <p:nvPr>
            <p:ph type="ftr" sz="quarter" idx="11"/>
          </p:nvPr>
        </p:nvSpPr>
        <p:spPr/>
        <p:txBody>
          <a:bodyPr/>
          <a:lstStyle/>
          <a:p>
            <a:pPr>
              <a:defRPr/>
            </a:pPr>
            <a:r>
              <a:rPr lang="en-US" dirty="0" smtClean="0"/>
              <a:t>KA2-Cooperation for Innovation and the Exchange of Good Practices Strategic Partnership for School Education</a:t>
            </a:r>
            <a:endParaRPr lang="tr-TR" dirty="0"/>
          </a:p>
        </p:txBody>
      </p:sp>
      <p:sp>
        <p:nvSpPr>
          <p:cNvPr id="3" name="Dikdörtgen 2"/>
          <p:cNvSpPr/>
          <p:nvPr/>
        </p:nvSpPr>
        <p:spPr>
          <a:xfrm rot="20818304">
            <a:off x="6278256" y="4861335"/>
            <a:ext cx="2644106" cy="1384995"/>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tr-TR" sz="28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a:t>
            </a:r>
            <a:r>
              <a:rPr lang="tr-T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tr-TR" sz="28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are</a:t>
            </a:r>
            <a:r>
              <a:rPr lang="tr-T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tr-TR" sz="28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happy</a:t>
            </a:r>
            <a:r>
              <a:rPr lang="tr-T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tr-TR" sz="28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to</a:t>
            </a:r>
            <a:r>
              <a:rPr lang="tr-T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tr-TR" sz="28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work</a:t>
            </a:r>
            <a:r>
              <a:rPr lang="tr-T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tr-TR" sz="28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with</a:t>
            </a:r>
            <a:r>
              <a:rPr lang="tr-T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tr-TR" sz="28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you</a:t>
            </a:r>
            <a:r>
              <a:rPr lang="tr-T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tr-TR"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sym typeface="Wingdings" panose="05000000000000000000" pitchFamily="2" charset="2"/>
              </a:rPr>
              <a:t></a:t>
            </a:r>
            <a:endParaRPr lang="tr-TR"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a:t>
            </a:r>
            <a:r>
              <a:rPr lang="en-US" dirty="0"/>
              <a:t> </a:t>
            </a:r>
            <a:endParaRPr lang="tr-TR" dirty="0"/>
          </a:p>
        </p:txBody>
      </p:sp>
      <p:sp>
        <p:nvSpPr>
          <p:cNvPr id="3" name="Content Placeholder 2"/>
          <p:cNvSpPr>
            <a:spLocks noGrp="1"/>
          </p:cNvSpPr>
          <p:nvPr>
            <p:ph idx="1"/>
          </p:nvPr>
        </p:nvSpPr>
        <p:spPr/>
        <p:txBody>
          <a:bodyPr>
            <a:normAutofit/>
          </a:bodyPr>
          <a:lstStyle/>
          <a:p>
            <a:pPr lvl="0"/>
            <a:r>
              <a:rPr lang="tr-TR" dirty="0"/>
              <a:t> </a:t>
            </a:r>
            <a:r>
              <a:rPr lang="en-US" dirty="0"/>
              <a:t>We have internet connection. We have the chance to watch some scientific experiments online which are impossible to be done in class environment. </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612" y="3393978"/>
            <a:ext cx="3846726" cy="2831605"/>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93978"/>
            <a:ext cx="3899104" cy="283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495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b="1" dirty="0"/>
              <a:t>Threats:</a:t>
            </a:r>
            <a:r>
              <a:rPr lang="en-US" dirty="0"/>
              <a:t> </a:t>
            </a:r>
            <a:endParaRPr lang="tr-TR" dirty="0"/>
          </a:p>
        </p:txBody>
      </p:sp>
      <p:sp>
        <p:nvSpPr>
          <p:cNvPr id="3" name="İçerik Yer Tutucusu 2"/>
          <p:cNvSpPr>
            <a:spLocks noGrp="1"/>
          </p:cNvSpPr>
          <p:nvPr>
            <p:ph idx="1"/>
          </p:nvPr>
        </p:nvSpPr>
        <p:spPr/>
        <p:txBody>
          <a:bodyPr/>
          <a:lstStyle/>
          <a:p>
            <a:pPr lvl="0"/>
            <a:r>
              <a:rPr lang="en-US" dirty="0" smtClean="0"/>
              <a:t>There </a:t>
            </a:r>
            <a:r>
              <a:rPr lang="en-US" dirty="0"/>
              <a:t>are data protection problems </a:t>
            </a:r>
            <a:r>
              <a:rPr lang="tr-TR" dirty="0" smtClean="0"/>
              <a:t>because of inadequate software.</a:t>
            </a:r>
            <a:r>
              <a:rPr lang="en-US" dirty="0" smtClean="0"/>
              <a:t> </a:t>
            </a:r>
            <a:r>
              <a:rPr lang="tr-TR" dirty="0" smtClean="0"/>
              <a:t> If you use it, we can not install anything on the smart board. İf you deactivate the protection you may </a:t>
            </a:r>
          </a:p>
          <a:p>
            <a:pPr marL="0" lvl="0" indent="0">
              <a:buNone/>
            </a:pPr>
            <a:r>
              <a:rPr lang="tr-TR" dirty="0"/>
              <a:t> </a:t>
            </a:r>
            <a:r>
              <a:rPr lang="tr-TR" dirty="0" smtClean="0"/>
              <a:t>  see new viruses that </a:t>
            </a:r>
          </a:p>
          <a:p>
            <a:pPr marL="0" lvl="0" indent="0">
              <a:buNone/>
            </a:pPr>
            <a:r>
              <a:rPr lang="tr-TR" dirty="0"/>
              <a:t> </a:t>
            </a:r>
            <a:r>
              <a:rPr lang="tr-TR" dirty="0" smtClean="0"/>
              <a:t>  causes  serious </a:t>
            </a:r>
          </a:p>
          <a:p>
            <a:pPr marL="0" lvl="0" indent="0">
              <a:buNone/>
            </a:pPr>
            <a:r>
              <a:rPr lang="tr-TR" dirty="0"/>
              <a:t> </a:t>
            </a:r>
            <a:r>
              <a:rPr lang="tr-TR" dirty="0" smtClean="0"/>
              <a:t>  problems.</a:t>
            </a:r>
          </a:p>
          <a:p>
            <a:pPr lvl="0"/>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16757" r="17764"/>
          <a:stretch/>
        </p:blipFill>
        <p:spPr>
          <a:xfrm>
            <a:off x="4067945" y="3282280"/>
            <a:ext cx="3960440" cy="2667000"/>
          </a:xfrm>
          <a:prstGeom prst="rect">
            <a:avLst/>
          </a:prstGeom>
        </p:spPr>
      </p:pic>
      <p:sp>
        <p:nvSpPr>
          <p:cNvPr id="6" name="Metin kutusu 5"/>
          <p:cNvSpPr txBox="1"/>
          <p:nvPr/>
        </p:nvSpPr>
        <p:spPr>
          <a:xfrm>
            <a:off x="4572000" y="3356992"/>
            <a:ext cx="3888432"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4156481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Threats:</a:t>
            </a:r>
            <a:r>
              <a:rPr lang="en-US" dirty="0"/>
              <a:t> </a:t>
            </a:r>
            <a:endParaRPr lang="tr-TR" dirty="0"/>
          </a:p>
        </p:txBody>
      </p:sp>
      <p:sp>
        <p:nvSpPr>
          <p:cNvPr id="3" name="İçerik Yer Tutucusu 2"/>
          <p:cNvSpPr>
            <a:spLocks noGrp="1"/>
          </p:cNvSpPr>
          <p:nvPr>
            <p:ph idx="1"/>
          </p:nvPr>
        </p:nvSpPr>
        <p:spPr>
          <a:xfrm>
            <a:off x="457200" y="1935480"/>
            <a:ext cx="4114800" cy="4389120"/>
          </a:xfrm>
        </p:spPr>
        <p:txBody>
          <a:bodyPr>
            <a:normAutofit/>
          </a:bodyPr>
          <a:lstStyle/>
          <a:p>
            <a:pPr lvl="0"/>
            <a:r>
              <a:rPr lang="en-US" dirty="0" smtClean="0"/>
              <a:t>Technical </a:t>
            </a:r>
            <a:r>
              <a:rPr lang="en-US" dirty="0"/>
              <a:t>problems causes not only waste of time but also it hinders classroom management while trying to find solution. </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145770"/>
            <a:ext cx="3672408" cy="3661824"/>
          </a:xfrm>
          <a:prstGeom prst="rect">
            <a:avLst/>
          </a:prstGeom>
        </p:spPr>
      </p:pic>
    </p:spTree>
    <p:extLst>
      <p:ext uri="{BB962C8B-B14F-4D97-AF65-F5344CB8AC3E}">
        <p14:creationId xmlns:p14="http://schemas.microsoft.com/office/powerpoint/2010/main" val="3262939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Threats:</a:t>
            </a:r>
            <a:r>
              <a:rPr lang="en-US" dirty="0"/>
              <a:t> </a:t>
            </a:r>
            <a:endParaRPr lang="tr-TR" dirty="0"/>
          </a:p>
        </p:txBody>
      </p:sp>
      <p:sp>
        <p:nvSpPr>
          <p:cNvPr id="3" name="İçerik Yer Tutucusu 2"/>
          <p:cNvSpPr>
            <a:spLocks noGrp="1"/>
          </p:cNvSpPr>
          <p:nvPr>
            <p:ph idx="1"/>
          </p:nvPr>
        </p:nvSpPr>
        <p:spPr/>
        <p:txBody>
          <a:bodyPr/>
          <a:lstStyle/>
          <a:p>
            <a:pPr lvl="0"/>
            <a:r>
              <a:rPr lang="en-US" dirty="0"/>
              <a:t>Because of the filtration on the smart boards’ internet connection teachers aren’t able to access web sites they need. </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56992"/>
            <a:ext cx="4392910" cy="2196455"/>
          </a:xfrm>
          <a:prstGeom prst="rect">
            <a:avLst/>
          </a:prstGeom>
        </p:spPr>
      </p:pic>
    </p:spTree>
    <p:extLst>
      <p:ext uri="{BB962C8B-B14F-4D97-AF65-F5344CB8AC3E}">
        <p14:creationId xmlns:p14="http://schemas.microsoft.com/office/powerpoint/2010/main" val="3312176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DURING </a:t>
            </a:r>
            <a:r>
              <a:rPr lang="en-US" b="1" dirty="0" smtClean="0"/>
              <a:t>JSTE</a:t>
            </a:r>
            <a:endParaRPr lang="tr-TR" dirty="0"/>
          </a:p>
        </p:txBody>
      </p:sp>
      <p:sp>
        <p:nvSpPr>
          <p:cNvPr id="3" name="Content Placeholder 2"/>
          <p:cNvSpPr>
            <a:spLocks noGrp="1"/>
          </p:cNvSpPr>
          <p:nvPr>
            <p:ph idx="1"/>
          </p:nvPr>
        </p:nvSpPr>
        <p:spPr/>
        <p:txBody>
          <a:bodyPr>
            <a:normAutofit/>
          </a:bodyPr>
          <a:lstStyle/>
          <a:p>
            <a:r>
              <a:rPr lang="en-US" dirty="0" smtClean="0"/>
              <a:t>We </a:t>
            </a:r>
            <a:r>
              <a:rPr lang="en-US" dirty="0"/>
              <a:t>agree on most of the training topics. Still, we defined the most important things we need to learn or improve</a:t>
            </a:r>
            <a:endParaRPr lang="tr-TR" dirty="0"/>
          </a:p>
          <a:p>
            <a:pPr lvl="0"/>
            <a:r>
              <a:rPr lang="en-US" dirty="0"/>
              <a:t>How to lead the students in appropraiate and safe use of digital media in their proffessional and private lives </a:t>
            </a:r>
            <a:endParaRPr lang="tr-TR" dirty="0"/>
          </a:p>
          <a:p>
            <a:pPr lvl="0"/>
            <a:r>
              <a:rPr lang="en-US" dirty="0"/>
              <a:t>See different examples from Europe </a:t>
            </a:r>
            <a:endParaRPr lang="tr-TR" dirty="0"/>
          </a:p>
          <a:p>
            <a:pPr lvl="0"/>
            <a:r>
              <a:rPr lang="en-US" dirty="0"/>
              <a:t>We need to learn and teach sudents programming languages as shown in State Analysis Report</a:t>
            </a:r>
            <a:endParaRPr lang="tr-TR" dirty="0"/>
          </a:p>
          <a:p>
            <a:pPr lvl="0"/>
            <a:r>
              <a:rPr lang="en-US" dirty="0"/>
              <a:t>How to develop an overall digitization strategy for our </a:t>
            </a:r>
            <a:r>
              <a:rPr lang="en-US" dirty="0" smtClean="0"/>
              <a:t>school</a:t>
            </a:r>
            <a:r>
              <a:rPr lang="en-US" dirty="0"/>
              <a:t> </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Tree>
    <p:extLst>
      <p:ext uri="{BB962C8B-B14F-4D97-AF65-F5344CB8AC3E}">
        <p14:creationId xmlns:p14="http://schemas.microsoft.com/office/powerpoint/2010/main" val="3830966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p:txBody>
          <a:bodyPr/>
          <a:lstStyle/>
          <a:p>
            <a:r>
              <a:rPr lang="en-US" dirty="0"/>
              <a:t>DISCUSSION OF LEADING QUESTIONS</a:t>
            </a:r>
            <a:endParaRPr lang="tr-TR" dirty="0"/>
          </a:p>
        </p:txBody>
      </p:sp>
      <p:sp>
        <p:nvSpPr>
          <p:cNvPr id="6" name="Alt Başlık 5"/>
          <p:cNvSpPr>
            <a:spLocks noGrp="1"/>
          </p:cNvSpPr>
          <p:nvPr>
            <p:ph type="subTitle" idx="1"/>
          </p:nvPr>
        </p:nvSpPr>
        <p:spPr/>
        <p:txBody>
          <a:bodyPr/>
          <a:lstStyle/>
          <a:p>
            <a:endParaRPr lang="tr-TR"/>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spTree>
    <p:extLst>
      <p:ext uri="{BB962C8B-B14F-4D97-AF65-F5344CB8AC3E}">
        <p14:creationId xmlns:p14="http://schemas.microsoft.com/office/powerpoint/2010/main" val="2766559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t>1. </a:t>
            </a:r>
            <a:r>
              <a:rPr lang="en-US" sz="2800" b="1" dirty="0"/>
              <a:t>Which points of the JSTE already meet your ideas?</a:t>
            </a:r>
            <a:endParaRPr lang="tr-TR" sz="2800" dirty="0"/>
          </a:p>
        </p:txBody>
      </p:sp>
      <p:sp>
        <p:nvSpPr>
          <p:cNvPr id="3" name="İçerik Yer Tutucusu 2"/>
          <p:cNvSpPr>
            <a:spLocks noGrp="1"/>
          </p:cNvSpPr>
          <p:nvPr>
            <p:ph idx="1"/>
          </p:nvPr>
        </p:nvSpPr>
        <p:spPr/>
        <p:txBody>
          <a:bodyPr/>
          <a:lstStyle/>
          <a:p>
            <a:pPr marL="982980" lvl="1" indent="-342900">
              <a:buFont typeface="+mj-lt"/>
              <a:buAutoNum type="alphaLcParenR"/>
            </a:pPr>
            <a:r>
              <a:rPr lang="en-US" sz="1800" b="1" dirty="0">
                <a:solidFill>
                  <a:srgbClr val="FF0000"/>
                </a:solidFill>
              </a:rPr>
              <a:t>Introduction and Basics </a:t>
            </a:r>
            <a:r>
              <a:rPr lang="en-US" sz="1800" dirty="0"/>
              <a:t>part is essential for us. </a:t>
            </a:r>
            <a:endParaRPr lang="tr-TR" sz="1800" dirty="0"/>
          </a:p>
          <a:p>
            <a:pPr marL="982980" lvl="1" indent="-342900">
              <a:buFont typeface="+mj-lt"/>
              <a:buAutoNum type="alphaLcParenR"/>
            </a:pPr>
            <a:r>
              <a:rPr lang="en-US" sz="1800" dirty="0"/>
              <a:t>Second day’s content ‘</a:t>
            </a:r>
            <a:r>
              <a:rPr lang="en-US" sz="1800" b="1" dirty="0">
                <a:solidFill>
                  <a:srgbClr val="FF0000"/>
                </a:solidFill>
              </a:rPr>
              <a:t>A new pedagogical view</a:t>
            </a:r>
            <a:r>
              <a:rPr lang="en-US" sz="1800" b="1" dirty="0"/>
              <a:t>‘ </a:t>
            </a:r>
            <a:r>
              <a:rPr lang="en-US" sz="1800" dirty="0"/>
              <a:t>attracts our attention because we are willing to learn how to lead students in any use of DM. </a:t>
            </a:r>
            <a:endParaRPr lang="tr-TR" sz="1800" dirty="0"/>
          </a:p>
          <a:p>
            <a:pPr marL="982980" lvl="1" indent="-342900">
              <a:buFont typeface="+mj-lt"/>
              <a:buAutoNum type="alphaLcParenR"/>
            </a:pPr>
            <a:r>
              <a:rPr lang="en-US" sz="1800" b="1" dirty="0">
                <a:solidFill>
                  <a:srgbClr val="FF0000"/>
                </a:solidFill>
              </a:rPr>
              <a:t>Sharing exercises and examples </a:t>
            </a:r>
            <a:r>
              <a:rPr lang="en-US" sz="1800" dirty="0"/>
              <a:t>among the participating countries is useful. </a:t>
            </a:r>
            <a:endParaRPr lang="tr-TR" sz="1800" dirty="0"/>
          </a:p>
          <a:p>
            <a:pPr marL="982980" lvl="1" indent="-342900">
              <a:buFont typeface="+mj-lt"/>
              <a:buAutoNum type="alphaLcParenR"/>
            </a:pPr>
            <a:r>
              <a:rPr lang="en-US" sz="1800" dirty="0"/>
              <a:t>We use digital media in our classes but</a:t>
            </a:r>
            <a:r>
              <a:rPr lang="tr-TR" sz="1800" dirty="0"/>
              <a:t> still,</a:t>
            </a:r>
            <a:r>
              <a:rPr lang="en-US" sz="1800" dirty="0"/>
              <a:t> the third day’s content </a:t>
            </a:r>
            <a:r>
              <a:rPr lang="en-US" sz="1800" b="1" dirty="0"/>
              <a:t>“ </a:t>
            </a:r>
            <a:r>
              <a:rPr lang="en-US" sz="1800" b="1" dirty="0">
                <a:solidFill>
                  <a:srgbClr val="FF0000"/>
                </a:solidFill>
              </a:rPr>
              <a:t>How to use Digital Media in class </a:t>
            </a:r>
            <a:r>
              <a:rPr lang="en-US" sz="1800" dirty="0"/>
              <a:t>“ can contribute to our ICT and media competence.</a:t>
            </a:r>
            <a:endParaRPr lang="tr-TR" sz="1800" dirty="0"/>
          </a:p>
          <a:p>
            <a:pPr marL="982980" lvl="1" indent="-342900">
              <a:buFont typeface="+mj-lt"/>
              <a:buAutoNum type="alphaLcParenR"/>
            </a:pPr>
            <a:r>
              <a:rPr lang="en-US" sz="1800" dirty="0"/>
              <a:t>In our school, we are not able use </a:t>
            </a:r>
            <a:r>
              <a:rPr lang="en-US" sz="1800" b="1" dirty="0">
                <a:solidFill>
                  <a:srgbClr val="FF0000"/>
                </a:solidFill>
              </a:rPr>
              <a:t>online-based work organization </a:t>
            </a:r>
            <a:r>
              <a:rPr lang="en-US" sz="1800" dirty="0"/>
              <a:t>because of the connection and filtration restrictions. </a:t>
            </a:r>
            <a:r>
              <a:rPr lang="en-US" sz="1800" b="1" dirty="0">
                <a:solidFill>
                  <a:srgbClr val="FF0000"/>
                </a:solidFill>
              </a:rPr>
              <a:t>On the fourth day of training</a:t>
            </a:r>
            <a:r>
              <a:rPr lang="en-US" sz="1800" dirty="0"/>
              <a:t>, we can mention these problems and we can brainstorm about how to handle the risks and problems.</a:t>
            </a:r>
            <a:endParaRPr lang="tr-TR" sz="1800" dirty="0"/>
          </a:p>
          <a:p>
            <a:pPr marL="982980" lvl="1" indent="-342900">
              <a:buFont typeface="+mj-lt"/>
              <a:buAutoNum type="alphaLcParenR"/>
            </a:pPr>
            <a:r>
              <a:rPr lang="en-US" sz="1800" b="1" dirty="0">
                <a:solidFill>
                  <a:srgbClr val="FF0000"/>
                </a:solidFill>
              </a:rPr>
              <a:t>Data protection </a:t>
            </a:r>
            <a:r>
              <a:rPr lang="en-US" sz="1800" dirty="0"/>
              <a:t>is important for our school as we have some problems in our classes.</a:t>
            </a:r>
            <a:endParaRPr lang="tr-TR" sz="1800" dirty="0"/>
          </a:p>
          <a:p>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spTree>
    <p:extLst>
      <p:ext uri="{BB962C8B-B14F-4D97-AF65-F5344CB8AC3E}">
        <p14:creationId xmlns:p14="http://schemas.microsoft.com/office/powerpoint/2010/main" val="4232786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1356760"/>
          </a:xfrm>
        </p:spPr>
        <p:txBody>
          <a:bodyPr/>
          <a:lstStyle/>
          <a:p>
            <a:r>
              <a:rPr lang="tr-TR" sz="2800" b="1" dirty="0" smtClean="0"/>
              <a:t>2. </a:t>
            </a:r>
            <a:r>
              <a:rPr lang="en-US" sz="2800" b="1" dirty="0" smtClean="0"/>
              <a:t>Where </a:t>
            </a:r>
            <a:r>
              <a:rPr lang="en-US" sz="2800" b="1" dirty="0"/>
              <a:t>do you see necessary adaptations?</a:t>
            </a:r>
            <a:endParaRPr lang="tr-TR" sz="2800" b="1" dirty="0"/>
          </a:p>
        </p:txBody>
      </p:sp>
      <p:sp>
        <p:nvSpPr>
          <p:cNvPr id="6" name="İçerik Yer Tutucusu 5"/>
          <p:cNvSpPr>
            <a:spLocks noGrp="1"/>
          </p:cNvSpPr>
          <p:nvPr>
            <p:ph idx="1"/>
          </p:nvPr>
        </p:nvSpPr>
        <p:spPr>
          <a:xfrm>
            <a:off x="457200" y="2261592"/>
            <a:ext cx="8229600" cy="4263752"/>
          </a:xfrm>
        </p:spPr>
        <p:txBody>
          <a:bodyPr/>
          <a:lstStyle/>
          <a:p>
            <a:r>
              <a:rPr lang="en-US" dirty="0"/>
              <a:t>If we are to add any necessary adaptations, in our school, there is a need for </a:t>
            </a:r>
            <a:r>
              <a:rPr lang="en-US" b="1" dirty="0">
                <a:solidFill>
                  <a:srgbClr val="FF0000"/>
                </a:solidFill>
              </a:rPr>
              <a:t>learning programming languages</a:t>
            </a:r>
            <a:r>
              <a:rPr lang="en-US" dirty="0"/>
              <a:t> </a:t>
            </a:r>
            <a:r>
              <a:rPr lang="tr-TR" dirty="0" smtClean="0"/>
              <a:t>for </a:t>
            </a:r>
            <a:r>
              <a:rPr lang="en-US" dirty="0" smtClean="0"/>
              <a:t>students </a:t>
            </a:r>
            <a:r>
              <a:rPr lang="tr-TR" dirty="0" smtClean="0"/>
              <a:t> because t</a:t>
            </a:r>
            <a:r>
              <a:rPr lang="en-US" dirty="0" smtClean="0"/>
              <a:t>he </a:t>
            </a:r>
            <a:r>
              <a:rPr lang="en-US" dirty="0"/>
              <a:t>time schedule at </a:t>
            </a:r>
            <a:r>
              <a:rPr lang="tr-TR" dirty="0" smtClean="0"/>
              <a:t>Anatolian </a:t>
            </a:r>
            <a:r>
              <a:rPr lang="en-US" dirty="0" smtClean="0"/>
              <a:t>school</a:t>
            </a:r>
            <a:r>
              <a:rPr lang="tr-TR" dirty="0" smtClean="0"/>
              <a:t>s in Turkey</a:t>
            </a:r>
            <a:r>
              <a:rPr lang="en-US" dirty="0" smtClean="0"/>
              <a:t> </a:t>
            </a:r>
            <a:r>
              <a:rPr lang="en-US" dirty="0"/>
              <a:t>offer only one hour course in a week </a:t>
            </a:r>
            <a:r>
              <a:rPr lang="tr-TR" dirty="0" smtClean="0"/>
              <a:t>at 9th degree </a:t>
            </a:r>
            <a:r>
              <a:rPr lang="en-US" dirty="0" smtClean="0"/>
              <a:t>that </a:t>
            </a:r>
            <a:r>
              <a:rPr lang="en-US" dirty="0"/>
              <a:t>is really inadequate. </a:t>
            </a:r>
            <a:endParaRPr lang="tr-TR" dirty="0"/>
          </a:p>
        </p:txBody>
      </p:sp>
      <p:sp>
        <p:nvSpPr>
          <p:cNvPr id="5" name="Altbilgi Yer Tutucusu 4"/>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Tree>
    <p:extLst>
      <p:ext uri="{BB962C8B-B14F-4D97-AF65-F5344CB8AC3E}">
        <p14:creationId xmlns:p14="http://schemas.microsoft.com/office/powerpoint/2010/main" val="1617894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351508"/>
            <a:ext cx="8229600" cy="997372"/>
          </a:xfrm>
        </p:spPr>
        <p:txBody>
          <a:bodyPr>
            <a:normAutofit/>
          </a:bodyPr>
          <a:lstStyle/>
          <a:p>
            <a:r>
              <a:rPr lang="tr-TR" sz="2400" b="1" dirty="0" smtClean="0"/>
              <a:t>3. </a:t>
            </a:r>
            <a:r>
              <a:rPr lang="en-US" sz="2400" b="1" dirty="0" smtClean="0"/>
              <a:t>What </a:t>
            </a:r>
            <a:r>
              <a:rPr lang="en-US" sz="2400" b="1" dirty="0"/>
              <a:t>contents of digitization issues are relevant for your school</a:t>
            </a:r>
            <a:r>
              <a:rPr lang="en-US" sz="2400" b="1" dirty="0" smtClean="0"/>
              <a:t>?</a:t>
            </a:r>
            <a:endParaRPr lang="tr-TR" sz="2400" b="1" dirty="0"/>
          </a:p>
        </p:txBody>
      </p:sp>
      <p:sp>
        <p:nvSpPr>
          <p:cNvPr id="3" name="İçerik Yer Tutucusu 2"/>
          <p:cNvSpPr>
            <a:spLocks noGrp="1"/>
          </p:cNvSpPr>
          <p:nvPr>
            <p:ph idx="1"/>
          </p:nvPr>
        </p:nvSpPr>
        <p:spPr>
          <a:xfrm>
            <a:off x="457200" y="2765648"/>
            <a:ext cx="8229600" cy="3687688"/>
          </a:xfrm>
        </p:spPr>
        <p:txBody>
          <a:bodyPr>
            <a:normAutofit/>
          </a:bodyPr>
          <a:lstStyle/>
          <a:p>
            <a:r>
              <a:rPr lang="tr-TR" dirty="0" smtClean="0"/>
              <a:t>I</a:t>
            </a:r>
            <a:r>
              <a:rPr lang="en-US" dirty="0" smtClean="0"/>
              <a:t>mproving </a:t>
            </a:r>
            <a:r>
              <a:rPr lang="tr-TR" b="1" dirty="0">
                <a:solidFill>
                  <a:srgbClr val="FF0000"/>
                </a:solidFill>
              </a:rPr>
              <a:t>B</a:t>
            </a:r>
            <a:r>
              <a:rPr lang="en-US" b="1" dirty="0" smtClean="0">
                <a:solidFill>
                  <a:srgbClr val="FF0000"/>
                </a:solidFill>
              </a:rPr>
              <a:t>asic </a:t>
            </a:r>
            <a:r>
              <a:rPr lang="en-US" b="1" dirty="0">
                <a:solidFill>
                  <a:srgbClr val="FF0000"/>
                </a:solidFill>
              </a:rPr>
              <a:t>ICT and Media competence </a:t>
            </a:r>
            <a:r>
              <a:rPr lang="en-US" dirty="0"/>
              <a:t>is essential as they are accustomed to use traditional methods rather than innovative approaches in teaching. To decrease the difference between teachers’ and students’ ICT competences, Teachers have to learn to use DM.</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dirty="0" smtClean="0"/>
              <a:t>KA2-Cooperation for Innovation and the Exchange of Good Practices Strategic Partnership for School Education</a:t>
            </a:r>
            <a:endParaRPr lang="tr-TR" dirty="0"/>
          </a:p>
        </p:txBody>
      </p:sp>
      <p:sp>
        <p:nvSpPr>
          <p:cNvPr id="5" name="Metin Yer Tutucusu 4"/>
          <p:cNvSpPr>
            <a:spLocks noGrp="1"/>
          </p:cNvSpPr>
          <p:nvPr>
            <p:ph type="body" idx="4294967295"/>
          </p:nvPr>
        </p:nvSpPr>
        <p:spPr>
          <a:xfrm>
            <a:off x="-468560" y="2338140"/>
            <a:ext cx="4040188" cy="658812"/>
          </a:xfrm>
        </p:spPr>
        <p:txBody>
          <a:bodyPr/>
          <a:lstStyle/>
          <a:p>
            <a:pPr marL="0" indent="0" algn="ctr">
              <a:buNone/>
            </a:pPr>
            <a:r>
              <a:rPr lang="tr-TR" b="1" dirty="0" smtClean="0"/>
              <a:t>For Teachers,</a:t>
            </a:r>
            <a:endParaRPr lang="tr-TR" b="1" dirty="0"/>
          </a:p>
        </p:txBody>
      </p:sp>
    </p:spTree>
    <p:extLst>
      <p:ext uri="{BB962C8B-B14F-4D97-AF65-F5344CB8AC3E}">
        <p14:creationId xmlns:p14="http://schemas.microsoft.com/office/powerpoint/2010/main" val="4269122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457200" y="989856"/>
            <a:ext cx="8229600" cy="1143000"/>
          </a:xfrm>
        </p:spPr>
        <p:txBody>
          <a:bodyPr>
            <a:normAutofit/>
          </a:bodyPr>
          <a:lstStyle/>
          <a:p>
            <a:r>
              <a:rPr lang="tr-TR" sz="2400" b="1" dirty="0"/>
              <a:t>3. </a:t>
            </a:r>
            <a:r>
              <a:rPr lang="en-US" sz="2400" b="1" dirty="0"/>
              <a:t>What contents of digitization issues are relevant for your school?</a:t>
            </a:r>
            <a:endParaRPr lang="tr-TR" sz="2400" dirty="0"/>
          </a:p>
        </p:txBody>
      </p:sp>
      <p:sp>
        <p:nvSpPr>
          <p:cNvPr id="9" name="İçerik Yer Tutucusu 8"/>
          <p:cNvSpPr>
            <a:spLocks noGrp="1"/>
          </p:cNvSpPr>
          <p:nvPr>
            <p:ph idx="1"/>
          </p:nvPr>
        </p:nvSpPr>
        <p:spPr>
          <a:xfrm>
            <a:off x="457200" y="2492896"/>
            <a:ext cx="8229600" cy="3831704"/>
          </a:xfrm>
        </p:spPr>
        <p:txBody>
          <a:bodyPr>
            <a:normAutofit/>
          </a:bodyPr>
          <a:lstStyle/>
          <a:p>
            <a:r>
              <a:rPr lang="en-US" dirty="0" smtClean="0"/>
              <a:t>For students, there is a need for more attractive and more interesting tools for lessons. The </a:t>
            </a:r>
            <a:r>
              <a:rPr lang="en-US" dirty="0"/>
              <a:t>teachers need well prepared and interactive materials. It will be useful for us to overview </a:t>
            </a:r>
            <a:r>
              <a:rPr lang="en-US" b="1" dirty="0">
                <a:solidFill>
                  <a:srgbClr val="FF0000"/>
                </a:solidFill>
              </a:rPr>
              <a:t>good examples and best practices in Case examples part of the JSTE</a:t>
            </a:r>
            <a:r>
              <a:rPr lang="en-US" b="1" dirty="0" smtClean="0">
                <a:solidFill>
                  <a:srgbClr val="FF0000"/>
                </a:solidFill>
              </a:rPr>
              <a:t>.</a:t>
            </a:r>
            <a:endParaRPr lang="tr-TR" b="1" dirty="0">
              <a:solidFill>
                <a:srgbClr val="FF0000"/>
              </a:solidFill>
            </a:endParaRPr>
          </a:p>
          <a:p>
            <a:r>
              <a:rPr lang="en-US" dirty="0"/>
              <a:t> </a:t>
            </a:r>
            <a:r>
              <a:rPr lang="en-US" dirty="0" smtClean="0"/>
              <a:t>Some </a:t>
            </a:r>
            <a:r>
              <a:rPr lang="en-US" dirty="0"/>
              <a:t>of the students already use online tools at home. </a:t>
            </a:r>
            <a:r>
              <a:rPr lang="en-US" b="1" dirty="0">
                <a:solidFill>
                  <a:srgbClr val="FF0000"/>
                </a:solidFill>
              </a:rPr>
              <a:t>Online –based work organization</a:t>
            </a:r>
            <a:r>
              <a:rPr lang="en-US" dirty="0"/>
              <a:t> part of the JSTE will also help the teachers organize the students‘  </a:t>
            </a:r>
            <a:r>
              <a:rPr lang="en-US" dirty="0" smtClean="0"/>
              <a:t>works</a:t>
            </a:r>
            <a:r>
              <a:rPr lang="tr-TR" dirty="0" smtClean="0"/>
              <a:t>.</a:t>
            </a:r>
            <a:endParaRPr lang="tr-TR" dirty="0"/>
          </a:p>
        </p:txBody>
      </p:sp>
      <p:sp>
        <p:nvSpPr>
          <p:cNvPr id="7" name="Altbilgi Yer Tutucusu 6"/>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
        <p:nvSpPr>
          <p:cNvPr id="10" name="Metin Yer Tutucusu 4"/>
          <p:cNvSpPr txBox="1">
            <a:spLocks/>
          </p:cNvSpPr>
          <p:nvPr/>
        </p:nvSpPr>
        <p:spPr>
          <a:xfrm>
            <a:off x="-468560" y="2132856"/>
            <a:ext cx="4040188" cy="6588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auto">
              <a:spcAft>
                <a:spcPts val="0"/>
              </a:spcAft>
              <a:buNone/>
            </a:pPr>
            <a:r>
              <a:rPr lang="tr-TR" b="1" dirty="0" smtClean="0"/>
              <a:t>For Students,</a:t>
            </a:r>
            <a:endParaRPr lang="tr-TR" b="1" dirty="0"/>
          </a:p>
        </p:txBody>
      </p:sp>
    </p:spTree>
    <p:extLst>
      <p:ext uri="{BB962C8B-B14F-4D97-AF65-F5344CB8AC3E}">
        <p14:creationId xmlns:p14="http://schemas.microsoft.com/office/powerpoint/2010/main" val="19912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941168"/>
            <a:ext cx="8229600" cy="1080120"/>
          </a:xfrm>
        </p:spPr>
        <p:txBody>
          <a:bodyPr>
            <a:normAutofit/>
          </a:bodyPr>
          <a:lstStyle/>
          <a:p>
            <a:r>
              <a:rPr lang="tr-TR" sz="2400" b="1" dirty="0" err="1">
                <a:solidFill>
                  <a:schemeClr val="tx1"/>
                </a:solidFill>
              </a:rPr>
              <a:t>Turkey</a:t>
            </a:r>
            <a:r>
              <a:rPr lang="tr-TR" sz="2400" b="1" dirty="0">
                <a:solidFill>
                  <a:schemeClr val="tx1"/>
                </a:solidFill>
              </a:rPr>
              <a:t> is a </a:t>
            </a:r>
            <a:r>
              <a:rPr lang="tr-TR" sz="2400" b="1" dirty="0" err="1">
                <a:solidFill>
                  <a:schemeClr val="tx1"/>
                </a:solidFill>
              </a:rPr>
              <a:t>developed</a:t>
            </a:r>
            <a:r>
              <a:rPr lang="tr-TR" sz="2400" b="1" dirty="0">
                <a:solidFill>
                  <a:schemeClr val="tx1"/>
                </a:solidFill>
              </a:rPr>
              <a:t> </a:t>
            </a:r>
            <a:r>
              <a:rPr lang="tr-TR" sz="2400" b="1" dirty="0" err="1">
                <a:solidFill>
                  <a:schemeClr val="tx1"/>
                </a:solidFill>
              </a:rPr>
              <a:t>country</a:t>
            </a:r>
            <a:r>
              <a:rPr lang="tr-TR" sz="2400" b="1" dirty="0">
                <a:solidFill>
                  <a:schemeClr val="tx1"/>
                </a:solidFill>
              </a:rPr>
              <a:t> </a:t>
            </a:r>
            <a:r>
              <a:rPr lang="tr-TR" sz="2400" b="1" dirty="0" err="1">
                <a:solidFill>
                  <a:schemeClr val="tx1"/>
                </a:solidFill>
              </a:rPr>
              <a:t>with</a:t>
            </a:r>
            <a:r>
              <a:rPr lang="tr-TR" sz="2400" b="1" dirty="0">
                <a:solidFill>
                  <a:schemeClr val="tx1"/>
                </a:solidFill>
              </a:rPr>
              <a:t> </a:t>
            </a:r>
            <a:r>
              <a:rPr lang="tr-TR" sz="2400" b="1" dirty="0" err="1">
                <a:solidFill>
                  <a:schemeClr val="tx1"/>
                </a:solidFill>
              </a:rPr>
              <a:t>its</a:t>
            </a:r>
            <a:r>
              <a:rPr lang="tr-TR" sz="2400" b="1" dirty="0">
                <a:solidFill>
                  <a:schemeClr val="tx1"/>
                </a:solidFill>
              </a:rPr>
              <a:t> </a:t>
            </a:r>
            <a:r>
              <a:rPr lang="tr-TR" sz="2400" b="1" dirty="0" err="1">
                <a:solidFill>
                  <a:schemeClr val="tx1"/>
                </a:solidFill>
              </a:rPr>
              <a:t>educational</a:t>
            </a:r>
            <a:r>
              <a:rPr lang="tr-TR" sz="2400" b="1" dirty="0">
                <a:solidFill>
                  <a:schemeClr val="tx1"/>
                </a:solidFill>
              </a:rPr>
              <a:t> </a:t>
            </a:r>
            <a:r>
              <a:rPr lang="tr-TR" sz="2400" b="1" dirty="0" err="1">
                <a:solidFill>
                  <a:schemeClr val="tx1"/>
                </a:solidFill>
              </a:rPr>
              <a:t>and</a:t>
            </a:r>
            <a:r>
              <a:rPr lang="tr-TR" sz="2400" b="1" dirty="0">
                <a:solidFill>
                  <a:schemeClr val="tx1"/>
                </a:solidFill>
              </a:rPr>
              <a:t> </a:t>
            </a:r>
            <a:r>
              <a:rPr lang="tr-TR" sz="2400" b="1" dirty="0" err="1">
                <a:solidFill>
                  <a:schemeClr val="tx1"/>
                </a:solidFill>
              </a:rPr>
              <a:t>business</a:t>
            </a:r>
            <a:r>
              <a:rPr lang="tr-TR" sz="2400" b="1" dirty="0">
                <a:solidFill>
                  <a:schemeClr val="tx1"/>
                </a:solidFill>
              </a:rPr>
              <a:t> </a:t>
            </a:r>
            <a:r>
              <a:rPr lang="tr-TR" sz="2400" b="1" dirty="0" err="1">
                <a:solidFill>
                  <a:schemeClr val="tx1"/>
                </a:solidFill>
              </a:rPr>
              <a:t>opportunities</a:t>
            </a:r>
            <a:r>
              <a:rPr lang="tr-TR" sz="2400" b="1" dirty="0">
                <a:solidFill>
                  <a:schemeClr val="tx1"/>
                </a:solidFill>
              </a:rPr>
              <a:t> </a:t>
            </a:r>
            <a:r>
              <a:rPr lang="tr-TR" sz="2400" b="1" dirty="0" err="1">
                <a:solidFill>
                  <a:schemeClr val="tx1"/>
                </a:solidFill>
              </a:rPr>
              <a:t>and</a:t>
            </a:r>
            <a:r>
              <a:rPr lang="tr-TR" sz="2400" b="1" dirty="0">
                <a:solidFill>
                  <a:schemeClr val="tx1"/>
                </a:solidFill>
              </a:rPr>
              <a:t> </a:t>
            </a:r>
            <a:r>
              <a:rPr lang="tr-TR" sz="2400" b="1" dirty="0" err="1">
                <a:solidFill>
                  <a:schemeClr val="tx1"/>
                </a:solidFill>
              </a:rPr>
              <a:t>tourist</a:t>
            </a:r>
            <a:r>
              <a:rPr lang="tr-TR" sz="2400" b="1" dirty="0">
                <a:solidFill>
                  <a:schemeClr val="tx1"/>
                </a:solidFill>
              </a:rPr>
              <a:t> </a:t>
            </a:r>
            <a:r>
              <a:rPr lang="tr-TR" sz="2400" b="1" dirty="0" err="1">
                <a:solidFill>
                  <a:schemeClr val="tx1"/>
                </a:solidFill>
              </a:rPr>
              <a:t>attractions</a:t>
            </a:r>
            <a:r>
              <a:rPr lang="tr-TR" sz="2400" b="1" dirty="0">
                <a:solidFill>
                  <a:schemeClr val="tx1"/>
                </a:solidFill>
              </a:rPr>
              <a:t> </a:t>
            </a:r>
            <a:r>
              <a:rPr lang="tr-TR" sz="2400" b="1" dirty="0" err="1">
                <a:solidFill>
                  <a:schemeClr val="tx1"/>
                </a:solidFill>
              </a:rPr>
              <a:t>all</a:t>
            </a:r>
            <a:r>
              <a:rPr lang="tr-TR" sz="2400" b="1" dirty="0">
                <a:solidFill>
                  <a:schemeClr val="tx1"/>
                </a:solidFill>
              </a:rPr>
              <a:t> </a:t>
            </a:r>
            <a:r>
              <a:rPr lang="tr-TR" sz="2400" b="1" dirty="0" err="1">
                <a:solidFill>
                  <a:schemeClr val="tx1"/>
                </a:solidFill>
              </a:rPr>
              <a:t>over</a:t>
            </a:r>
            <a:r>
              <a:rPr lang="tr-TR" sz="2400" b="1" dirty="0">
                <a:solidFill>
                  <a:schemeClr val="tx1"/>
                </a:solidFill>
              </a:rPr>
              <a:t> </a:t>
            </a:r>
            <a:r>
              <a:rPr lang="tr-TR" sz="2400" b="1" dirty="0" err="1">
                <a:solidFill>
                  <a:schemeClr val="tx1"/>
                </a:solidFill>
              </a:rPr>
              <a:t>the</a:t>
            </a:r>
            <a:r>
              <a:rPr lang="tr-TR" sz="2400" b="1" dirty="0">
                <a:solidFill>
                  <a:schemeClr val="tx1"/>
                </a:solidFill>
              </a:rPr>
              <a:t> </a:t>
            </a:r>
            <a:r>
              <a:rPr lang="tr-TR" sz="2400" b="1" dirty="0" err="1">
                <a:solidFill>
                  <a:schemeClr val="tx1"/>
                </a:solidFill>
              </a:rPr>
              <a:t>country</a:t>
            </a:r>
            <a:r>
              <a:rPr lang="tr-TR" sz="2400" b="1" dirty="0">
                <a:solidFill>
                  <a:schemeClr val="tx1"/>
                </a:solidFill>
              </a:rPr>
              <a:t>. </a:t>
            </a:r>
          </a:p>
        </p:txBody>
      </p:sp>
      <p:pic>
        <p:nvPicPr>
          <p:cNvPr id="6" name="İçerik Yer Tutucusu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9024"/>
          <a:stretch/>
        </p:blipFill>
        <p:spPr>
          <a:xfrm>
            <a:off x="539552" y="1772816"/>
            <a:ext cx="8208912" cy="3197796"/>
          </a:xfrm>
        </p:spPr>
      </p:pic>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246752"/>
            <a:ext cx="2593653" cy="1368152"/>
          </a:xfrm>
          <a:prstGeom prst="rect">
            <a:avLst/>
          </a:prstGeom>
        </p:spPr>
      </p:pic>
    </p:spTree>
    <p:extLst>
      <p:ext uri="{BB962C8B-B14F-4D97-AF65-F5344CB8AC3E}">
        <p14:creationId xmlns:p14="http://schemas.microsoft.com/office/powerpoint/2010/main" val="462442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861188"/>
            <a:ext cx="8229600" cy="1353725"/>
          </a:xfrm>
        </p:spPr>
        <p:txBody>
          <a:bodyPr>
            <a:normAutofit/>
          </a:bodyPr>
          <a:lstStyle/>
          <a:p>
            <a:r>
              <a:rPr lang="tr-TR" sz="2400" b="1" dirty="0" smtClean="0"/>
              <a:t>4. </a:t>
            </a:r>
            <a:r>
              <a:rPr lang="en-US" sz="2400" b="1" dirty="0" smtClean="0"/>
              <a:t>How </a:t>
            </a:r>
            <a:r>
              <a:rPr lang="en-US" sz="2400" b="1" dirty="0"/>
              <a:t>do you define the main goal of your school’s digitization strategy</a:t>
            </a:r>
            <a:r>
              <a:rPr lang="en-US" sz="2400" b="1" dirty="0" smtClean="0"/>
              <a:t>?</a:t>
            </a:r>
            <a:endParaRPr lang="tr-TR" sz="2400" b="1" dirty="0"/>
          </a:p>
        </p:txBody>
      </p:sp>
      <p:sp>
        <p:nvSpPr>
          <p:cNvPr id="3" name="İçerik Yer Tutucusu 2"/>
          <p:cNvSpPr>
            <a:spLocks noGrp="1"/>
          </p:cNvSpPr>
          <p:nvPr>
            <p:ph idx="1"/>
          </p:nvPr>
        </p:nvSpPr>
        <p:spPr>
          <a:xfrm>
            <a:off x="457200" y="2549624"/>
            <a:ext cx="6563072" cy="4119736"/>
          </a:xfrm>
        </p:spPr>
        <p:txBody>
          <a:bodyPr/>
          <a:lstStyle/>
          <a:p>
            <a:r>
              <a:rPr lang="en-US" dirty="0"/>
              <a:t>Erdem Bayazıt Anatolian High school implements FATİH project objectives during digitization process which aims to offer equal opportunities to the students by using DM in classes. EBA as an example of OER platforms gives chance to </a:t>
            </a:r>
            <a:endParaRPr lang="tr-TR" dirty="0" smtClean="0"/>
          </a:p>
          <a:p>
            <a:pPr marL="0" indent="0">
              <a:buNone/>
            </a:pPr>
            <a:r>
              <a:rPr lang="tr-TR" dirty="0"/>
              <a:t> </a:t>
            </a:r>
            <a:r>
              <a:rPr lang="tr-TR" dirty="0" smtClean="0"/>
              <a:t>  </a:t>
            </a:r>
            <a:r>
              <a:rPr lang="en-US" dirty="0" smtClean="0"/>
              <a:t>share </a:t>
            </a:r>
            <a:r>
              <a:rPr lang="en-US" dirty="0"/>
              <a:t>information among all </a:t>
            </a:r>
            <a:endParaRPr lang="tr-TR" dirty="0" smtClean="0"/>
          </a:p>
          <a:p>
            <a:pPr marL="0" indent="0">
              <a:buNone/>
            </a:pPr>
            <a:r>
              <a:rPr lang="tr-TR" dirty="0"/>
              <a:t> </a:t>
            </a:r>
            <a:r>
              <a:rPr lang="tr-TR" dirty="0" smtClean="0"/>
              <a:t>  </a:t>
            </a:r>
            <a:r>
              <a:rPr lang="en-US" dirty="0" smtClean="0"/>
              <a:t>teachers </a:t>
            </a:r>
            <a:r>
              <a:rPr lang="en-US" dirty="0"/>
              <a:t>and students. </a:t>
            </a:r>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4 Resim" descr="fatihprojesiantropi.jpg"/>
          <p:cNvPicPr>
            <a:picLocks noChangeAspect="1"/>
          </p:cNvPicPr>
          <p:nvPr/>
        </p:nvPicPr>
        <p:blipFill>
          <a:blip r:embed="rId2" cstate="print"/>
          <a:stretch>
            <a:fillRect/>
          </a:stretch>
        </p:blipFill>
        <p:spPr>
          <a:xfrm>
            <a:off x="5816904" y="4609492"/>
            <a:ext cx="2427423" cy="1777272"/>
          </a:xfrm>
          <a:prstGeom prst="rect">
            <a:avLst/>
          </a:prstGeom>
        </p:spPr>
      </p:pic>
    </p:spTree>
    <p:extLst>
      <p:ext uri="{BB962C8B-B14F-4D97-AF65-F5344CB8AC3E}">
        <p14:creationId xmlns:p14="http://schemas.microsoft.com/office/powerpoint/2010/main" val="290194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061864"/>
            <a:ext cx="8229600" cy="1143000"/>
          </a:xfrm>
        </p:spPr>
        <p:txBody>
          <a:bodyPr>
            <a:normAutofit/>
          </a:bodyPr>
          <a:lstStyle/>
          <a:p>
            <a:r>
              <a:rPr lang="en-US" sz="2400" b="1" dirty="0" smtClean="0"/>
              <a:t>5:</a:t>
            </a:r>
            <a:r>
              <a:rPr lang="tr-TR" sz="2400" b="1" dirty="0" smtClean="0"/>
              <a:t> </a:t>
            </a:r>
            <a:r>
              <a:rPr lang="en-US" sz="2400" b="1" dirty="0" smtClean="0"/>
              <a:t>How </a:t>
            </a:r>
            <a:r>
              <a:rPr lang="en-US" sz="2400" b="1" dirty="0"/>
              <a:t>do you define the role of the JSTE within the process of strategy development</a:t>
            </a:r>
            <a:r>
              <a:rPr lang="en-US" sz="2400" b="1" dirty="0" smtClean="0"/>
              <a:t>?</a:t>
            </a:r>
            <a:endParaRPr lang="tr-TR" sz="2400" b="1" dirty="0"/>
          </a:p>
        </p:txBody>
      </p:sp>
      <p:sp>
        <p:nvSpPr>
          <p:cNvPr id="3" name="İçerik Yer Tutucusu 2"/>
          <p:cNvSpPr>
            <a:spLocks noGrp="1"/>
          </p:cNvSpPr>
          <p:nvPr>
            <p:ph idx="1"/>
          </p:nvPr>
        </p:nvSpPr>
        <p:spPr>
          <a:xfrm>
            <a:off x="457200" y="2439536"/>
            <a:ext cx="8229600" cy="1277496"/>
          </a:xfrm>
        </p:spPr>
        <p:txBody>
          <a:bodyPr>
            <a:normAutofit lnSpcReduction="10000"/>
          </a:bodyPr>
          <a:lstStyle/>
          <a:p>
            <a:r>
              <a:rPr lang="tr-TR" dirty="0" smtClean="0"/>
              <a:t>We all</a:t>
            </a:r>
            <a:r>
              <a:rPr lang="en-US" dirty="0" smtClean="0"/>
              <a:t> agree </a:t>
            </a:r>
            <a:r>
              <a:rPr lang="en-US" dirty="0"/>
              <a:t>that we are going to get detailed information about how to develop a digitization strategy for our </a:t>
            </a:r>
            <a:r>
              <a:rPr lang="en-US" dirty="0" smtClean="0"/>
              <a:t>school</a:t>
            </a:r>
            <a:r>
              <a:rPr lang="tr-TR" dirty="0" smtClean="0"/>
              <a:t>,</a:t>
            </a:r>
            <a:r>
              <a:rPr lang="en-US" dirty="0" smtClean="0"/>
              <a:t> </a:t>
            </a:r>
            <a:r>
              <a:rPr lang="en-US" dirty="0"/>
              <a:t>so JSTE is </a:t>
            </a:r>
            <a:r>
              <a:rPr lang="en-US" dirty="0" smtClean="0"/>
              <a:t>es</a:t>
            </a:r>
            <a:r>
              <a:rPr lang="tr-TR" dirty="0" smtClean="0"/>
              <a:t>sential</a:t>
            </a:r>
            <a:r>
              <a:rPr lang="en-US" dirty="0" smtClean="0"/>
              <a:t>.</a:t>
            </a:r>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sp>
        <p:nvSpPr>
          <p:cNvPr id="5" name="Metin kutusu 4"/>
          <p:cNvSpPr txBox="1"/>
          <p:nvPr/>
        </p:nvSpPr>
        <p:spPr>
          <a:xfrm>
            <a:off x="827584" y="3861048"/>
            <a:ext cx="7272808"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indent="0" algn="ctr">
              <a:buNone/>
            </a:pPr>
            <a:r>
              <a:rPr lang="tr-TR" b="1" dirty="0"/>
              <a:t>WE ARE LOOKING FORWARD TO TRAINING EVENT</a:t>
            </a:r>
            <a:r>
              <a:rPr lang="tr-TR" b="1" dirty="0">
                <a:sym typeface="Wingdings" panose="05000000000000000000" pitchFamily="2" charset="2"/>
              </a:rPr>
              <a:t></a:t>
            </a:r>
            <a:endParaRPr lang="tr-TR" b="1" dirty="0"/>
          </a:p>
        </p:txBody>
      </p:sp>
    </p:spTree>
    <p:extLst>
      <p:ext uri="{BB962C8B-B14F-4D97-AF65-F5344CB8AC3E}">
        <p14:creationId xmlns:p14="http://schemas.microsoft.com/office/powerpoint/2010/main" val="1255877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p:txBody>
          <a:bodyPr/>
          <a:lstStyle/>
          <a:p>
            <a:pPr eaLnBrk="1" hangingPunct="1"/>
            <a:endParaRPr lang="en-US" altLang="tr-TR" dirty="0" smtClean="0"/>
          </a:p>
        </p:txBody>
      </p:sp>
      <p:sp>
        <p:nvSpPr>
          <p:cNvPr id="29699" name="2 İçerik Yer Tutucusu"/>
          <p:cNvSpPr>
            <a:spLocks noGrp="1"/>
          </p:cNvSpPr>
          <p:nvPr>
            <p:ph idx="1"/>
          </p:nvPr>
        </p:nvSpPr>
        <p:spPr/>
        <p:txBody>
          <a:bodyPr>
            <a:normAutofit/>
          </a:bodyPr>
          <a:lstStyle/>
          <a:p>
            <a:pPr marL="0" indent="0" eaLnBrk="1" hangingPunct="1">
              <a:buNone/>
            </a:pPr>
            <a:r>
              <a:rPr lang="tr-TR" altLang="tr-TR" b="1" dirty="0" smtClean="0"/>
              <a:t>			THANK YOU SO MUCH</a:t>
            </a:r>
          </a:p>
          <a:p>
            <a:pPr marL="0" indent="0" eaLnBrk="1" hangingPunct="1">
              <a:buNone/>
            </a:pPr>
            <a:r>
              <a:rPr lang="tr-TR" altLang="tr-TR" b="1" dirty="0"/>
              <a:t>	</a:t>
            </a:r>
            <a:r>
              <a:rPr lang="tr-TR" altLang="tr-TR" b="1" dirty="0" smtClean="0"/>
              <a:t>				</a:t>
            </a:r>
            <a:r>
              <a:rPr lang="tr-TR" altLang="tr-TR" b="1" dirty="0" smtClean="0">
                <a:sym typeface="Wingdings" pitchFamily="2" charset="2"/>
              </a:rPr>
              <a:t></a:t>
            </a:r>
          </a:p>
          <a:p>
            <a:pPr marL="0" lvl="0" indent="0" algn="ctr">
              <a:buClr>
                <a:srgbClr val="0BD0D9"/>
              </a:buClr>
              <a:buNone/>
            </a:pPr>
            <a:r>
              <a:rPr lang="tr-TR" altLang="tr-TR" b="1" dirty="0">
                <a:sym typeface="Wingdings" pitchFamily="2" charset="2"/>
              </a:rPr>
              <a:t>	</a:t>
            </a:r>
            <a:r>
              <a:rPr lang="tr-TR" altLang="tr-TR" dirty="0">
                <a:solidFill>
                  <a:prstClr val="black"/>
                </a:solidFill>
              </a:rPr>
              <a:t>Ministry of National Education, </a:t>
            </a:r>
          </a:p>
          <a:p>
            <a:pPr marL="0" lvl="0" indent="0" algn="ctr">
              <a:buClr>
                <a:srgbClr val="0BD0D9"/>
              </a:buClr>
              <a:buNone/>
            </a:pPr>
            <a:r>
              <a:rPr lang="tr-TR" altLang="tr-TR" dirty="0">
                <a:solidFill>
                  <a:prstClr val="black"/>
                </a:solidFill>
              </a:rPr>
              <a:t>Erdem Bayazıt Anatolian High School, </a:t>
            </a:r>
            <a:r>
              <a:rPr lang="tr-TR" altLang="tr-TR" dirty="0" smtClean="0">
                <a:solidFill>
                  <a:prstClr val="black"/>
                </a:solidFill>
              </a:rPr>
              <a:t>GÖLBAŞI/ANKARA</a:t>
            </a:r>
          </a:p>
          <a:p>
            <a:pPr marL="0" lvl="0" indent="0" algn="ctr">
              <a:buClr>
                <a:srgbClr val="0BD0D9"/>
              </a:buClr>
              <a:buNone/>
            </a:pPr>
            <a:r>
              <a:rPr lang="tr-TR" altLang="tr-TR" smtClean="0">
                <a:solidFill>
                  <a:prstClr val="black"/>
                </a:solidFill>
              </a:rPr>
              <a:t>STRIDE PROJECT TEAM</a:t>
            </a:r>
            <a:endParaRPr lang="en-US" altLang="tr-TR" dirty="0">
              <a:solidFill>
                <a:prstClr val="black"/>
              </a:solidFill>
            </a:endParaRPr>
          </a:p>
          <a:p>
            <a:pPr marL="0" indent="0" eaLnBrk="1" hangingPunct="1">
              <a:buNone/>
            </a:pPr>
            <a:endParaRPr lang="en-US" altLang="tr-TR" b="1" dirty="0" smtClean="0"/>
          </a:p>
        </p:txBody>
      </p:sp>
      <p:pic>
        <p:nvPicPr>
          <p:cNvPr id="29700" name="Picture 4" descr="tablet (1)"/>
          <p:cNvPicPr>
            <a:picLocks noChangeAspect="1" noChangeArrowheads="1"/>
          </p:cNvPicPr>
          <p:nvPr/>
        </p:nvPicPr>
        <p:blipFill>
          <a:blip r:embed="rId2" cstate="print"/>
          <a:srcRect/>
          <a:stretch>
            <a:fillRect/>
          </a:stretch>
        </p:blipFill>
        <p:spPr bwMode="auto">
          <a:xfrm>
            <a:off x="6444208" y="4653136"/>
            <a:ext cx="2597150" cy="1417637"/>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Ankara(</a:t>
            </a:r>
            <a:r>
              <a:rPr lang="tr-TR" dirty="0" err="1" smtClean="0"/>
              <a:t>Capital</a:t>
            </a:r>
            <a:r>
              <a:rPr lang="tr-TR" dirty="0" smtClean="0"/>
              <a:t> </a:t>
            </a:r>
            <a:r>
              <a:rPr lang="tr-TR" dirty="0" err="1" smtClean="0"/>
              <a:t>city</a:t>
            </a:r>
            <a:r>
              <a:rPr lang="tr-TR" dirty="0" smtClean="0"/>
              <a:t> of </a:t>
            </a:r>
            <a:r>
              <a:rPr lang="tr-TR" dirty="0" err="1" smtClean="0"/>
              <a:t>Turkey</a:t>
            </a:r>
            <a:r>
              <a:rPr lang="tr-TR" dirty="0" smtClean="0"/>
              <a:t>)</a:t>
            </a:r>
            <a:endParaRPr lang="tr-TR" dirty="0"/>
          </a:p>
        </p:txBody>
      </p:sp>
      <p:sp>
        <p:nvSpPr>
          <p:cNvPr id="4" name="Footer Placeholder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sp>
        <p:nvSpPr>
          <p:cNvPr id="5" name="İçerik Yer Tutucusu 4"/>
          <p:cNvSpPr>
            <a:spLocks noGrp="1"/>
          </p:cNvSpPr>
          <p:nvPr>
            <p:ph idx="1"/>
          </p:nvPr>
        </p:nvSpPr>
        <p:spPr>
          <a:xfrm>
            <a:off x="457200" y="1935480"/>
            <a:ext cx="8291264" cy="2069584"/>
          </a:xfrm>
        </p:spPr>
        <p:txBody>
          <a:bodyPr>
            <a:normAutofit/>
          </a:bodyPr>
          <a:lstStyle/>
          <a:p>
            <a:pPr marL="0" indent="0">
              <a:buNone/>
            </a:pPr>
            <a:r>
              <a:rPr lang="tr-TR" dirty="0" smtClean="0"/>
              <a:t>A </a:t>
            </a:r>
            <a:r>
              <a:rPr lang="tr-TR" dirty="0"/>
              <a:t>modern </a:t>
            </a:r>
            <a:r>
              <a:rPr lang="tr-TR" dirty="0" err="1"/>
              <a:t>city</a:t>
            </a:r>
            <a:r>
              <a:rPr lang="tr-TR" dirty="0"/>
              <a:t> </a:t>
            </a:r>
            <a:r>
              <a:rPr lang="tr-TR" dirty="0" err="1"/>
              <a:t>with</a:t>
            </a:r>
            <a:r>
              <a:rPr lang="tr-TR" dirty="0"/>
              <a:t> </a:t>
            </a:r>
            <a:r>
              <a:rPr lang="tr-TR" dirty="0" err="1"/>
              <a:t>lots</a:t>
            </a:r>
            <a:r>
              <a:rPr lang="tr-TR" dirty="0"/>
              <a:t> of </a:t>
            </a:r>
            <a:r>
              <a:rPr lang="tr-TR" dirty="0" err="1"/>
              <a:t>facilites</a:t>
            </a:r>
            <a:r>
              <a:rPr lang="tr-TR" dirty="0"/>
              <a:t> of </a:t>
            </a:r>
            <a:r>
              <a:rPr lang="tr-TR" dirty="0" err="1"/>
              <a:t>education</a:t>
            </a:r>
            <a:r>
              <a:rPr lang="tr-TR" dirty="0"/>
              <a:t> </a:t>
            </a:r>
            <a:r>
              <a:rPr lang="tr-TR" dirty="0" err="1"/>
              <a:t>more</a:t>
            </a:r>
            <a:r>
              <a:rPr lang="tr-TR" dirty="0"/>
              <a:t> </a:t>
            </a:r>
            <a:r>
              <a:rPr lang="tr-TR" dirty="0" err="1"/>
              <a:t>than</a:t>
            </a:r>
            <a:r>
              <a:rPr lang="tr-TR" dirty="0"/>
              <a:t> 200 </a:t>
            </a:r>
            <a:r>
              <a:rPr lang="tr-TR" dirty="0" err="1"/>
              <a:t>public</a:t>
            </a:r>
            <a:r>
              <a:rPr lang="tr-TR" dirty="0"/>
              <a:t> </a:t>
            </a:r>
            <a:r>
              <a:rPr lang="tr-TR" dirty="0" err="1"/>
              <a:t>and</a:t>
            </a:r>
            <a:r>
              <a:rPr lang="tr-TR" dirty="0"/>
              <a:t> </a:t>
            </a:r>
            <a:r>
              <a:rPr lang="tr-TR" dirty="0" err="1"/>
              <a:t>private</a:t>
            </a:r>
            <a:r>
              <a:rPr lang="tr-TR" dirty="0"/>
              <a:t> </a:t>
            </a:r>
            <a:r>
              <a:rPr lang="tr-TR" dirty="0" err="1"/>
              <a:t>schools</a:t>
            </a:r>
            <a:r>
              <a:rPr lang="tr-TR" dirty="0"/>
              <a:t> </a:t>
            </a:r>
            <a:r>
              <a:rPr lang="tr-TR" dirty="0" err="1"/>
              <a:t>and</a:t>
            </a:r>
            <a:r>
              <a:rPr lang="tr-TR" dirty="0"/>
              <a:t> 10 </a:t>
            </a:r>
            <a:r>
              <a:rPr lang="tr-TR" dirty="0" err="1"/>
              <a:t>public</a:t>
            </a:r>
            <a:r>
              <a:rPr lang="tr-TR" dirty="0"/>
              <a:t> </a:t>
            </a:r>
            <a:r>
              <a:rPr lang="tr-TR" dirty="0" err="1"/>
              <a:t>and</a:t>
            </a:r>
            <a:r>
              <a:rPr lang="tr-TR" dirty="0"/>
              <a:t> 8 </a:t>
            </a:r>
            <a:r>
              <a:rPr lang="tr-TR" dirty="0" err="1"/>
              <a:t>private</a:t>
            </a:r>
            <a:r>
              <a:rPr lang="tr-TR" dirty="0"/>
              <a:t> </a:t>
            </a:r>
            <a:r>
              <a:rPr lang="tr-TR" dirty="0" err="1" smtClean="0"/>
              <a:t>universities</a:t>
            </a:r>
            <a:r>
              <a:rPr lang="tr-TR" dirty="0"/>
              <a:t>.</a:t>
            </a:r>
          </a:p>
          <a:p>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356992"/>
            <a:ext cx="3744415" cy="2790825"/>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56992"/>
            <a:ext cx="3960440" cy="2790825"/>
          </a:xfrm>
          <a:prstGeom prst="rect">
            <a:avLst/>
          </a:prstGeom>
        </p:spPr>
      </p:pic>
    </p:spTree>
    <p:extLst>
      <p:ext uri="{BB962C8B-B14F-4D97-AF65-F5344CB8AC3E}">
        <p14:creationId xmlns:p14="http://schemas.microsoft.com/office/powerpoint/2010/main" val="902693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rmAutofit/>
          </a:bodyPr>
          <a:lstStyle/>
          <a:p>
            <a:pPr algn="ctr"/>
            <a:r>
              <a:rPr lang="tr-TR" altLang="tr-TR" sz="3600" b="1" dirty="0">
                <a:solidFill>
                  <a:schemeClr val="tx1"/>
                </a:solidFill>
              </a:rPr>
              <a:t>Erdem </a:t>
            </a:r>
            <a:r>
              <a:rPr lang="tr-TR" altLang="tr-TR" sz="3600" b="1" dirty="0" err="1">
                <a:solidFill>
                  <a:schemeClr val="tx1"/>
                </a:solidFill>
              </a:rPr>
              <a:t>Bayazıt</a:t>
            </a:r>
            <a:r>
              <a:rPr lang="tr-TR" altLang="tr-TR" sz="3600" b="1" dirty="0">
                <a:solidFill>
                  <a:schemeClr val="tx1"/>
                </a:solidFill>
              </a:rPr>
              <a:t> </a:t>
            </a:r>
            <a:r>
              <a:rPr lang="tr-TR" altLang="tr-TR" sz="3600" b="1" dirty="0" err="1">
                <a:solidFill>
                  <a:schemeClr val="tx1"/>
                </a:solidFill>
              </a:rPr>
              <a:t>Anatolian</a:t>
            </a:r>
            <a:r>
              <a:rPr lang="tr-TR" altLang="tr-TR" sz="3600" b="1" dirty="0">
                <a:solidFill>
                  <a:schemeClr val="tx1"/>
                </a:solidFill>
              </a:rPr>
              <a:t> High School</a:t>
            </a:r>
            <a:endParaRPr lang="tr-TR" sz="3600" b="1" dirty="0">
              <a:solidFill>
                <a:schemeClr val="tx1"/>
              </a:solidFill>
            </a:endParaRPr>
          </a:p>
        </p:txBody>
      </p:sp>
      <p:sp>
        <p:nvSpPr>
          <p:cNvPr id="7" name="İçerik Yer Tutucusu 6"/>
          <p:cNvSpPr>
            <a:spLocks noGrp="1"/>
          </p:cNvSpPr>
          <p:nvPr>
            <p:ph idx="1"/>
          </p:nvPr>
        </p:nvSpPr>
        <p:spPr/>
        <p:txBody>
          <a:bodyPr>
            <a:normAutofit/>
          </a:bodyPr>
          <a:lstStyle/>
          <a:p>
            <a:pPr algn="just">
              <a:lnSpc>
                <a:spcPct val="150000"/>
              </a:lnSpc>
              <a:spcAft>
                <a:spcPts val="0"/>
              </a:spcAft>
            </a:pPr>
            <a:r>
              <a:rPr lang="tr-TR" sz="2000" dirty="0">
                <a:latin typeface="Calibri"/>
                <a:ea typeface="Calibri"/>
                <a:cs typeface="Times New Roman"/>
              </a:rPr>
              <a:t>a </a:t>
            </a:r>
            <a:r>
              <a:rPr lang="tr-TR" sz="2000" dirty="0" err="1">
                <a:latin typeface="Calibri"/>
                <a:ea typeface="Calibri"/>
                <a:cs typeface="Times New Roman"/>
              </a:rPr>
              <a:t>foreign</a:t>
            </a:r>
            <a:r>
              <a:rPr lang="tr-TR" sz="2000" dirty="0">
                <a:latin typeface="Calibri"/>
                <a:ea typeface="Calibri"/>
                <a:cs typeface="Times New Roman"/>
              </a:rPr>
              <a:t> </a:t>
            </a:r>
            <a:r>
              <a:rPr lang="tr-TR" sz="2000" dirty="0" err="1">
                <a:latin typeface="Calibri"/>
                <a:ea typeface="Calibri"/>
                <a:cs typeface="Times New Roman"/>
              </a:rPr>
              <a:t>language</a:t>
            </a:r>
            <a:r>
              <a:rPr lang="tr-TR" sz="2000" dirty="0">
                <a:latin typeface="Calibri"/>
                <a:ea typeface="Calibri"/>
                <a:cs typeface="Times New Roman"/>
              </a:rPr>
              <a:t> </a:t>
            </a:r>
            <a:r>
              <a:rPr lang="tr-TR" sz="2000" dirty="0" err="1">
                <a:latin typeface="Calibri"/>
                <a:ea typeface="Calibri"/>
                <a:cs typeface="Times New Roman"/>
              </a:rPr>
              <a:t>based</a:t>
            </a:r>
            <a:r>
              <a:rPr lang="tr-TR" sz="2000" dirty="0">
                <a:latin typeface="Calibri"/>
                <a:ea typeface="Calibri"/>
                <a:cs typeface="Times New Roman"/>
              </a:rPr>
              <a:t> </a:t>
            </a:r>
            <a:r>
              <a:rPr lang="tr-TR" sz="2000" dirty="0" err="1">
                <a:latin typeface="Calibri"/>
                <a:ea typeface="Calibri"/>
                <a:cs typeface="Times New Roman"/>
              </a:rPr>
              <a:t>public</a:t>
            </a:r>
            <a:r>
              <a:rPr lang="tr-TR" sz="2000" dirty="0">
                <a:latin typeface="Calibri"/>
                <a:ea typeface="Calibri"/>
                <a:cs typeface="Times New Roman"/>
              </a:rPr>
              <a:t> </a:t>
            </a:r>
            <a:r>
              <a:rPr lang="tr-TR" sz="2000" dirty="0" err="1">
                <a:latin typeface="Calibri"/>
                <a:ea typeface="Calibri"/>
                <a:cs typeface="Times New Roman"/>
              </a:rPr>
              <a:t>high</a:t>
            </a:r>
            <a:r>
              <a:rPr lang="tr-TR" sz="2000" dirty="0">
                <a:latin typeface="Calibri"/>
                <a:ea typeface="Calibri"/>
                <a:cs typeface="Times New Roman"/>
              </a:rPr>
              <a:t> </a:t>
            </a:r>
            <a:r>
              <a:rPr lang="tr-TR" sz="2000" dirty="0" err="1">
                <a:latin typeface="Calibri"/>
                <a:ea typeface="Calibri"/>
                <a:cs typeface="Times New Roman"/>
              </a:rPr>
              <a:t>school</a:t>
            </a:r>
            <a:endParaRPr lang="tr-TR" sz="2000" dirty="0">
              <a:latin typeface="Calibri"/>
              <a:ea typeface="Calibri"/>
              <a:cs typeface="Times New Roman"/>
            </a:endParaRPr>
          </a:p>
          <a:p>
            <a:pPr algn="just">
              <a:lnSpc>
                <a:spcPct val="150000"/>
              </a:lnSpc>
              <a:spcAft>
                <a:spcPts val="0"/>
              </a:spcAft>
            </a:pPr>
            <a:r>
              <a:rPr lang="tr-TR" sz="2000" dirty="0" smtClean="0">
                <a:latin typeface="Calibri"/>
                <a:ea typeface="Calibri"/>
                <a:cs typeface="Times New Roman"/>
              </a:rPr>
              <a:t>1000 </a:t>
            </a:r>
            <a:r>
              <a:rPr lang="tr-TR" sz="2000" dirty="0" err="1">
                <a:latin typeface="Calibri"/>
                <a:ea typeface="Calibri"/>
                <a:cs typeface="Times New Roman"/>
              </a:rPr>
              <a:t>students</a:t>
            </a:r>
            <a:r>
              <a:rPr lang="tr-TR" sz="2000" dirty="0">
                <a:latin typeface="Calibri"/>
                <a:ea typeface="Calibri"/>
                <a:cs typeface="Times New Roman"/>
              </a:rPr>
              <a:t> </a:t>
            </a:r>
            <a:r>
              <a:rPr lang="tr-TR" sz="2000" dirty="0" err="1">
                <a:latin typeface="Calibri"/>
                <a:ea typeface="Calibri"/>
                <a:cs typeface="Times New Roman"/>
              </a:rPr>
              <a:t>aged</a:t>
            </a:r>
            <a:r>
              <a:rPr lang="tr-TR" sz="2000" dirty="0">
                <a:latin typeface="Calibri"/>
                <a:ea typeface="Calibri"/>
                <a:cs typeface="Times New Roman"/>
              </a:rPr>
              <a:t> 14-17 </a:t>
            </a:r>
            <a:r>
              <a:rPr lang="tr-TR" sz="2000" dirty="0" err="1">
                <a:latin typeface="Calibri"/>
                <a:ea typeface="Calibri"/>
                <a:cs typeface="Times New Roman"/>
              </a:rPr>
              <a:t>and</a:t>
            </a:r>
            <a:r>
              <a:rPr lang="tr-TR" sz="2000" dirty="0">
                <a:latin typeface="Calibri"/>
                <a:ea typeface="Calibri"/>
                <a:cs typeface="Times New Roman"/>
              </a:rPr>
              <a:t> 70 </a:t>
            </a:r>
            <a:r>
              <a:rPr lang="tr-TR" sz="2000" dirty="0" err="1">
                <a:latin typeface="Calibri"/>
                <a:ea typeface="Calibri"/>
                <a:cs typeface="Times New Roman"/>
              </a:rPr>
              <a:t>teachers</a:t>
            </a:r>
            <a:r>
              <a:rPr lang="tr-TR" sz="2000" dirty="0">
                <a:latin typeface="Calibri"/>
                <a:ea typeface="Calibri"/>
                <a:cs typeface="Times New Roman"/>
              </a:rPr>
              <a:t>. </a:t>
            </a:r>
          </a:p>
          <a:p>
            <a:pPr algn="just">
              <a:lnSpc>
                <a:spcPct val="150000"/>
              </a:lnSpc>
              <a:spcAft>
                <a:spcPts val="0"/>
              </a:spcAft>
            </a:pPr>
            <a:r>
              <a:rPr lang="tr-TR" sz="2000" dirty="0" err="1" smtClean="0">
                <a:latin typeface="Calibri"/>
                <a:ea typeface="Calibri"/>
                <a:cs typeface="Times New Roman"/>
              </a:rPr>
              <a:t>Our</a:t>
            </a:r>
            <a:r>
              <a:rPr lang="tr-TR" sz="2000" dirty="0" smtClean="0">
                <a:latin typeface="Calibri"/>
                <a:ea typeface="Calibri"/>
                <a:cs typeface="Times New Roman"/>
              </a:rPr>
              <a:t> </a:t>
            </a:r>
            <a:r>
              <a:rPr lang="tr-TR" sz="2000" dirty="0" err="1" smtClean="0">
                <a:latin typeface="Calibri"/>
                <a:ea typeface="Calibri"/>
                <a:cs typeface="Times New Roman"/>
              </a:rPr>
              <a:t>aim</a:t>
            </a:r>
            <a:r>
              <a:rPr lang="tr-TR" sz="2000" dirty="0" smtClean="0">
                <a:latin typeface="Calibri"/>
                <a:ea typeface="Calibri"/>
                <a:cs typeface="Times New Roman"/>
              </a:rPr>
              <a:t> </a:t>
            </a:r>
            <a:r>
              <a:rPr lang="tr-TR" sz="2000" dirty="0">
                <a:latin typeface="Calibri"/>
                <a:ea typeface="Calibri"/>
                <a:cs typeface="Times New Roman"/>
              </a:rPr>
              <a:t>is </a:t>
            </a:r>
            <a:r>
              <a:rPr lang="tr-TR" sz="2000" dirty="0" err="1">
                <a:latin typeface="Calibri"/>
                <a:ea typeface="Calibri"/>
                <a:cs typeface="Times New Roman"/>
              </a:rPr>
              <a:t>academic</a:t>
            </a:r>
            <a:r>
              <a:rPr lang="tr-TR" sz="2000" dirty="0">
                <a:latin typeface="Calibri"/>
                <a:ea typeface="Calibri"/>
                <a:cs typeface="Times New Roman"/>
              </a:rPr>
              <a:t> </a:t>
            </a:r>
            <a:r>
              <a:rPr lang="tr-TR" sz="2000" dirty="0" err="1">
                <a:latin typeface="Calibri"/>
                <a:ea typeface="Calibri"/>
                <a:cs typeface="Times New Roman"/>
              </a:rPr>
              <a:t>success</a:t>
            </a:r>
            <a:r>
              <a:rPr lang="tr-TR" sz="2000" dirty="0">
                <a:latin typeface="Calibri"/>
                <a:ea typeface="Calibri"/>
                <a:cs typeface="Times New Roman"/>
              </a:rPr>
              <a:t> at </a:t>
            </a:r>
            <a:r>
              <a:rPr lang="tr-TR" sz="2000" dirty="0" err="1">
                <a:latin typeface="Calibri"/>
                <a:ea typeface="Calibri"/>
                <a:cs typeface="Times New Roman"/>
              </a:rPr>
              <a:t>university</a:t>
            </a:r>
            <a:r>
              <a:rPr lang="tr-TR" sz="2000" dirty="0">
                <a:latin typeface="Calibri"/>
                <a:ea typeface="Calibri"/>
                <a:cs typeface="Times New Roman"/>
              </a:rPr>
              <a:t> </a:t>
            </a:r>
          </a:p>
          <a:p>
            <a:endParaRPr lang="tr-TR" sz="2000" dirty="0"/>
          </a:p>
        </p:txBody>
      </p:sp>
      <p:sp>
        <p:nvSpPr>
          <p:cNvPr id="3" name="Altbilgi Yer Tutucusu 2"/>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t="17873"/>
          <a:stretch/>
        </p:blipFill>
        <p:spPr>
          <a:xfrm>
            <a:off x="5292080" y="2492896"/>
            <a:ext cx="3229899" cy="2395411"/>
          </a:xfrm>
          <a:prstGeom prst="rect">
            <a:avLst/>
          </a:prstGeo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28297"/>
          <a:stretch/>
        </p:blipFill>
        <p:spPr>
          <a:xfrm>
            <a:off x="581404" y="3554159"/>
            <a:ext cx="3384376" cy="2668295"/>
          </a:xfrm>
          <a:prstGeom prst="rect">
            <a:avLst/>
          </a:prstGeom>
        </p:spPr>
      </p:pic>
      <p:sp>
        <p:nvSpPr>
          <p:cNvPr id="2" name="Metin kutusu 1"/>
          <p:cNvSpPr txBox="1"/>
          <p:nvPr/>
        </p:nvSpPr>
        <p:spPr>
          <a:xfrm>
            <a:off x="4211960" y="5373216"/>
            <a:ext cx="4382027" cy="923330"/>
          </a:xfrm>
          <a:prstGeom prst="rect">
            <a:avLst/>
          </a:prstGeom>
          <a:noFill/>
        </p:spPr>
        <p:txBody>
          <a:bodyPr wrap="square" rtlCol="0">
            <a:spAutoFit/>
          </a:bodyPr>
          <a:lstStyle/>
          <a:p>
            <a:r>
              <a:rPr lang="tr-TR" b="1" dirty="0" err="1"/>
              <a:t>Our</a:t>
            </a:r>
            <a:r>
              <a:rPr lang="tr-TR" b="1" dirty="0"/>
              <a:t> </a:t>
            </a:r>
            <a:r>
              <a:rPr lang="tr-TR" b="1" dirty="0" err="1"/>
              <a:t>school</a:t>
            </a:r>
            <a:r>
              <a:rPr lang="tr-TR" b="1" dirty="0"/>
              <a:t> is </a:t>
            </a:r>
            <a:r>
              <a:rPr lang="tr-TR" b="1" dirty="0" err="1"/>
              <a:t>located</a:t>
            </a:r>
            <a:r>
              <a:rPr lang="tr-TR" b="1" dirty="0"/>
              <a:t> in Gölbaşı, a nice </a:t>
            </a:r>
            <a:r>
              <a:rPr lang="tr-TR" b="1" dirty="0" err="1"/>
              <a:t>district</a:t>
            </a:r>
            <a:r>
              <a:rPr lang="tr-TR" b="1" dirty="0"/>
              <a:t> of Ankara, </a:t>
            </a:r>
            <a:r>
              <a:rPr lang="tr-TR" b="1" dirty="0" err="1"/>
              <a:t>the</a:t>
            </a:r>
            <a:r>
              <a:rPr lang="tr-TR" b="1" dirty="0"/>
              <a:t> </a:t>
            </a:r>
            <a:r>
              <a:rPr lang="tr-TR" b="1" dirty="0" err="1"/>
              <a:t>capital</a:t>
            </a:r>
            <a:r>
              <a:rPr lang="tr-TR" b="1" dirty="0"/>
              <a:t> </a:t>
            </a:r>
            <a:r>
              <a:rPr lang="tr-TR" b="1" dirty="0" err="1"/>
              <a:t>city</a:t>
            </a:r>
            <a:r>
              <a:rPr lang="tr-TR" b="1" dirty="0"/>
              <a:t> of </a:t>
            </a:r>
            <a:r>
              <a:rPr lang="tr-TR" b="1" dirty="0" err="1"/>
              <a:t>Turkiye</a:t>
            </a:r>
            <a:r>
              <a:rPr lang="tr-TR" b="1" dirty="0" smtClean="0"/>
              <a:t>.</a:t>
            </a:r>
            <a:endParaRPr lang="tr-TR" b="1" dirty="0"/>
          </a:p>
        </p:txBody>
      </p:sp>
    </p:spTree>
    <p:extLst>
      <p:ext uri="{BB962C8B-B14F-4D97-AF65-F5344CB8AC3E}">
        <p14:creationId xmlns:p14="http://schemas.microsoft.com/office/powerpoint/2010/main" val="242585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60848"/>
            <a:ext cx="3744416" cy="21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14"/>
          <p:cNvPicPr/>
          <p:nvPr/>
        </p:nvPicPr>
        <p:blipFill rotWithShape="1">
          <a:blip r:embed="rId3" cstate="print">
            <a:extLst>
              <a:ext uri="{28A0092B-C50C-407E-A947-70E740481C1C}">
                <a14:useLocalDpi xmlns:a14="http://schemas.microsoft.com/office/drawing/2010/main" val="0"/>
              </a:ext>
            </a:extLst>
          </a:blip>
          <a:srcRect l="8532" t="26818" r="8191"/>
          <a:stretch/>
        </p:blipFill>
        <p:spPr bwMode="auto">
          <a:xfrm>
            <a:off x="4860032" y="1988840"/>
            <a:ext cx="3620480" cy="2228935"/>
          </a:xfrm>
          <a:prstGeom prst="rect">
            <a:avLst/>
          </a:prstGeom>
          <a:ln>
            <a:noFill/>
          </a:ln>
          <a:extLst>
            <a:ext uri="{53640926-AAD7-44D8-BBD7-CCE9431645EC}">
              <a14:shadowObscured xmlns:a14="http://schemas.microsoft.com/office/drawing/2010/main"/>
            </a:ext>
          </a:extLst>
        </p:spPr>
      </p:pic>
      <p:sp>
        <p:nvSpPr>
          <p:cNvPr id="3" name="Altbilgi Yer Tutucusu 2"/>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4379708"/>
            <a:ext cx="3620480" cy="2087893"/>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279674"/>
            <a:ext cx="3744416" cy="2187927"/>
          </a:xfrm>
          <a:prstGeom prst="rect">
            <a:avLst/>
          </a:prstGeom>
        </p:spPr>
      </p:pic>
    </p:spTree>
    <p:extLst>
      <p:ext uri="{BB962C8B-B14F-4D97-AF65-F5344CB8AC3E}">
        <p14:creationId xmlns:p14="http://schemas.microsoft.com/office/powerpoint/2010/main" val="2116987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a:t>ACTIVITIES WHICH WE COMPLETED WITHIN THE PROJECT STRIDE </a:t>
            </a:r>
          </a:p>
        </p:txBody>
      </p:sp>
      <p:sp>
        <p:nvSpPr>
          <p:cNvPr id="3" name="İçerik Yer Tutucusu 2"/>
          <p:cNvSpPr>
            <a:spLocks noGrp="1"/>
          </p:cNvSpPr>
          <p:nvPr>
            <p:ph idx="1"/>
          </p:nvPr>
        </p:nvSpPr>
        <p:spPr/>
        <p:txBody>
          <a:bodyPr>
            <a:normAutofit/>
          </a:bodyPr>
          <a:lstStyle/>
          <a:p>
            <a:r>
              <a:rPr lang="tr-TR" sz="2000" dirty="0" err="1" smtClean="0"/>
              <a:t>Our</a:t>
            </a:r>
            <a:r>
              <a:rPr lang="tr-TR" sz="2000" dirty="0" smtClean="0"/>
              <a:t> </a:t>
            </a:r>
            <a:r>
              <a:rPr lang="tr-TR" sz="2000" dirty="0" err="1"/>
              <a:t>teachers</a:t>
            </a:r>
            <a:r>
              <a:rPr lang="tr-TR" sz="2000" dirty="0"/>
              <a:t> </a:t>
            </a:r>
            <a:r>
              <a:rPr lang="tr-TR" sz="2000" dirty="0" err="1"/>
              <a:t>and</a:t>
            </a:r>
            <a:r>
              <a:rPr lang="tr-TR" sz="2000" dirty="0"/>
              <a:t> </a:t>
            </a:r>
            <a:r>
              <a:rPr lang="tr-TR" sz="2000" dirty="0" err="1"/>
              <a:t>students</a:t>
            </a:r>
            <a:r>
              <a:rPr lang="tr-TR" sz="2000" dirty="0"/>
              <a:t> </a:t>
            </a:r>
            <a:r>
              <a:rPr lang="tr-TR" sz="2000" dirty="0" err="1"/>
              <a:t>answered</a:t>
            </a:r>
            <a:r>
              <a:rPr lang="tr-TR" sz="2000" dirty="0"/>
              <a:t> </a:t>
            </a:r>
            <a:r>
              <a:rPr lang="tr-TR" sz="2000" dirty="0" err="1"/>
              <a:t>the</a:t>
            </a:r>
            <a:r>
              <a:rPr lang="tr-TR" sz="2000" dirty="0"/>
              <a:t> </a:t>
            </a:r>
            <a:r>
              <a:rPr lang="tr-TR" sz="2000" dirty="0" err="1"/>
              <a:t>questionnaires</a:t>
            </a:r>
            <a:r>
              <a:rPr lang="tr-TR" sz="2000" dirty="0"/>
              <a:t> </a:t>
            </a:r>
            <a:r>
              <a:rPr lang="tr-TR" sz="2000" dirty="0" err="1"/>
              <a:t>which</a:t>
            </a:r>
            <a:r>
              <a:rPr lang="tr-TR" sz="2000" dirty="0"/>
              <a:t> </a:t>
            </a:r>
            <a:r>
              <a:rPr lang="tr-TR" sz="2000" dirty="0" err="1"/>
              <a:t>show</a:t>
            </a:r>
            <a:r>
              <a:rPr lang="tr-TR" sz="2000" dirty="0"/>
              <a:t> </a:t>
            </a:r>
            <a:r>
              <a:rPr lang="tr-TR" sz="2000" dirty="0" err="1"/>
              <a:t>the</a:t>
            </a:r>
            <a:r>
              <a:rPr lang="tr-TR" sz="2000" dirty="0"/>
              <a:t> </a:t>
            </a:r>
            <a:r>
              <a:rPr lang="tr-TR" sz="2000" dirty="0" err="1"/>
              <a:t>actual</a:t>
            </a:r>
            <a:r>
              <a:rPr lang="tr-TR" sz="2000" dirty="0"/>
              <a:t> </a:t>
            </a:r>
            <a:r>
              <a:rPr lang="tr-TR" sz="2000" dirty="0" err="1"/>
              <a:t>state</a:t>
            </a:r>
            <a:r>
              <a:rPr lang="tr-TR" sz="2000" dirty="0"/>
              <a:t> of </a:t>
            </a:r>
            <a:r>
              <a:rPr lang="tr-TR" sz="2000" dirty="0" err="1"/>
              <a:t>digitization</a:t>
            </a:r>
            <a:r>
              <a:rPr lang="tr-TR" sz="2000" dirty="0"/>
              <a:t> in Erdem </a:t>
            </a:r>
            <a:r>
              <a:rPr lang="tr-TR" sz="2000" dirty="0" err="1"/>
              <a:t>Bayazıt</a:t>
            </a:r>
            <a:r>
              <a:rPr lang="tr-TR" sz="2000" dirty="0"/>
              <a:t> High School</a:t>
            </a:r>
            <a:r>
              <a:rPr lang="tr-TR" sz="2000" dirty="0" smtClean="0"/>
              <a:t>.</a:t>
            </a:r>
          </a:p>
          <a:p>
            <a:endParaRPr lang="tr-TR" sz="2000" dirty="0" smtClean="0"/>
          </a:p>
          <a:p>
            <a:endParaRPr lang="tr-TR" sz="2000" dirty="0"/>
          </a:p>
          <a:p>
            <a:r>
              <a:rPr lang="tr-TR" sz="2000" dirty="0" err="1" smtClean="0"/>
              <a:t>We</a:t>
            </a:r>
            <a:r>
              <a:rPr lang="tr-TR" sz="2000" dirty="0" smtClean="0"/>
              <a:t> </a:t>
            </a:r>
            <a:r>
              <a:rPr lang="tr-TR" sz="2000" dirty="0" err="1"/>
              <a:t>attended</a:t>
            </a:r>
            <a:r>
              <a:rPr lang="tr-TR" sz="2000" dirty="0"/>
              <a:t> </a:t>
            </a:r>
            <a:r>
              <a:rPr lang="tr-TR" sz="2000" dirty="0" err="1"/>
              <a:t>the</a:t>
            </a:r>
            <a:r>
              <a:rPr lang="tr-TR" sz="2000" dirty="0"/>
              <a:t> 1st </a:t>
            </a:r>
            <a:r>
              <a:rPr lang="tr-TR" sz="2000" dirty="0" err="1"/>
              <a:t>meeting</a:t>
            </a:r>
            <a:r>
              <a:rPr lang="tr-TR" sz="2000" dirty="0"/>
              <a:t> in </a:t>
            </a:r>
            <a:r>
              <a:rPr lang="tr-TR" sz="2000" dirty="0" err="1"/>
              <a:t>Italy</a:t>
            </a:r>
            <a:r>
              <a:rPr lang="tr-TR" sz="2000" dirty="0"/>
              <a:t> </a:t>
            </a:r>
            <a:r>
              <a:rPr lang="tr-TR" sz="2000" dirty="0" err="1"/>
              <a:t>and</a:t>
            </a:r>
            <a:r>
              <a:rPr lang="tr-TR" sz="2000" dirty="0"/>
              <a:t> </a:t>
            </a:r>
            <a:r>
              <a:rPr lang="tr-TR" sz="2000" dirty="0" err="1"/>
              <a:t>prepared</a:t>
            </a:r>
            <a:r>
              <a:rPr lang="tr-TR" sz="2000" dirty="0"/>
              <a:t> a </a:t>
            </a:r>
            <a:r>
              <a:rPr lang="tr-TR" sz="2000" dirty="0" err="1"/>
              <a:t>report</a:t>
            </a:r>
            <a:r>
              <a:rPr lang="tr-TR" sz="2000" dirty="0"/>
              <a:t> </a:t>
            </a:r>
            <a:r>
              <a:rPr lang="tr-TR" sz="2000" dirty="0" err="1"/>
              <a:t>containing</a:t>
            </a:r>
            <a:r>
              <a:rPr lang="tr-TR" sz="2000" dirty="0"/>
              <a:t> </a:t>
            </a:r>
            <a:r>
              <a:rPr lang="tr-TR" sz="2000" dirty="0" err="1"/>
              <a:t>the</a:t>
            </a:r>
            <a:r>
              <a:rPr lang="tr-TR" sz="2000" dirty="0"/>
              <a:t> </a:t>
            </a:r>
            <a:r>
              <a:rPr lang="tr-TR" sz="2000" dirty="0" err="1"/>
              <a:t>details</a:t>
            </a:r>
            <a:r>
              <a:rPr lang="tr-TR" sz="2000" dirty="0"/>
              <a:t> of </a:t>
            </a:r>
            <a:r>
              <a:rPr lang="tr-TR" sz="2000" dirty="0" err="1"/>
              <a:t>survey</a:t>
            </a:r>
            <a:r>
              <a:rPr lang="tr-TR" sz="2000" dirty="0"/>
              <a:t> </a:t>
            </a:r>
            <a:r>
              <a:rPr lang="tr-TR" sz="2000" dirty="0" err="1"/>
              <a:t>and</a:t>
            </a:r>
            <a:r>
              <a:rPr lang="tr-TR" sz="2000" dirty="0"/>
              <a:t> </a:t>
            </a:r>
            <a:r>
              <a:rPr lang="tr-TR" sz="2000" dirty="0" err="1"/>
              <a:t>evaluation</a:t>
            </a:r>
            <a:r>
              <a:rPr lang="tr-TR" sz="2000" dirty="0"/>
              <a:t> of </a:t>
            </a:r>
            <a:r>
              <a:rPr lang="tr-TR" sz="2000" dirty="0" err="1"/>
              <a:t>the</a:t>
            </a:r>
            <a:r>
              <a:rPr lang="tr-TR" sz="2000" dirty="0"/>
              <a:t> </a:t>
            </a:r>
            <a:r>
              <a:rPr lang="tr-TR" sz="2000" dirty="0" err="1"/>
              <a:t>meeting</a:t>
            </a:r>
            <a:r>
              <a:rPr lang="tr-TR" sz="2000" dirty="0" smtClean="0"/>
              <a:t>.</a:t>
            </a:r>
          </a:p>
          <a:p>
            <a:endParaRPr lang="tr-TR" sz="2000" dirty="0" smtClean="0"/>
          </a:p>
          <a:p>
            <a:endParaRPr lang="tr-TR" sz="2000" dirty="0"/>
          </a:p>
          <a:p>
            <a:r>
              <a:rPr lang="tr-TR" sz="2000" dirty="0" err="1" smtClean="0"/>
              <a:t>We</a:t>
            </a:r>
            <a:r>
              <a:rPr lang="tr-TR" sz="2000" dirty="0" smtClean="0"/>
              <a:t> </a:t>
            </a:r>
            <a:r>
              <a:rPr lang="tr-TR" sz="2000" dirty="0" err="1"/>
              <a:t>organized</a:t>
            </a:r>
            <a:r>
              <a:rPr lang="tr-TR" sz="2000" dirty="0"/>
              <a:t> a </a:t>
            </a:r>
            <a:r>
              <a:rPr lang="tr-TR" sz="2000" dirty="0" err="1"/>
              <a:t>focus</a:t>
            </a:r>
            <a:r>
              <a:rPr lang="tr-TR" sz="2000" dirty="0"/>
              <a:t> </a:t>
            </a:r>
            <a:r>
              <a:rPr lang="tr-TR" sz="2000" dirty="0" err="1"/>
              <a:t>group</a:t>
            </a:r>
            <a:r>
              <a:rPr lang="tr-TR" sz="2000" dirty="0"/>
              <a:t> </a:t>
            </a:r>
            <a:r>
              <a:rPr lang="tr-TR" sz="2000" dirty="0" err="1"/>
              <a:t>regarding</a:t>
            </a:r>
            <a:r>
              <a:rPr lang="tr-TR" sz="2000" dirty="0"/>
              <a:t>  </a:t>
            </a:r>
            <a:r>
              <a:rPr lang="tr-TR" sz="2000" b="1" dirty="0" err="1"/>
              <a:t>the</a:t>
            </a:r>
            <a:r>
              <a:rPr lang="tr-TR" sz="2000" b="1" dirty="0"/>
              <a:t> </a:t>
            </a:r>
            <a:r>
              <a:rPr lang="tr-TR" sz="2000" b="1" dirty="0" err="1"/>
              <a:t>State</a:t>
            </a:r>
            <a:r>
              <a:rPr lang="tr-TR" sz="2000" b="1" dirty="0"/>
              <a:t> Analysis Report </a:t>
            </a:r>
            <a:r>
              <a:rPr lang="tr-TR" sz="2000" dirty="0" err="1"/>
              <a:t>and</a:t>
            </a:r>
            <a:r>
              <a:rPr lang="tr-TR" sz="2000" dirty="0"/>
              <a:t> </a:t>
            </a:r>
            <a:r>
              <a:rPr lang="tr-TR" sz="2000" b="1" dirty="0" err="1"/>
              <a:t>the</a:t>
            </a:r>
            <a:r>
              <a:rPr lang="tr-TR" sz="2000" b="1" dirty="0"/>
              <a:t> Training </a:t>
            </a:r>
            <a:r>
              <a:rPr lang="tr-TR" sz="2000" b="1" dirty="0" err="1"/>
              <a:t>Path</a:t>
            </a:r>
            <a:r>
              <a:rPr lang="tr-TR" sz="2000" dirty="0" smtClean="0"/>
              <a:t>. </a:t>
            </a:r>
            <a:r>
              <a:rPr lang="tr-TR" sz="2000" dirty="0" err="1" smtClean="0"/>
              <a:t>We</a:t>
            </a:r>
            <a:r>
              <a:rPr lang="tr-TR" sz="2000" dirty="0" smtClean="0"/>
              <a:t> </a:t>
            </a:r>
            <a:r>
              <a:rPr lang="tr-TR" sz="2000" dirty="0" err="1"/>
              <a:t>prepared</a:t>
            </a:r>
            <a:r>
              <a:rPr lang="tr-TR" sz="2000" dirty="0"/>
              <a:t> </a:t>
            </a:r>
            <a:r>
              <a:rPr lang="tr-TR" sz="2000" dirty="0" err="1"/>
              <a:t>the</a:t>
            </a:r>
            <a:r>
              <a:rPr lang="tr-TR" sz="2000" dirty="0"/>
              <a:t> </a:t>
            </a:r>
            <a:r>
              <a:rPr lang="tr-TR" sz="2000" dirty="0" err="1"/>
              <a:t>second</a:t>
            </a:r>
            <a:r>
              <a:rPr lang="tr-TR" sz="2000" dirty="0"/>
              <a:t> </a:t>
            </a:r>
            <a:r>
              <a:rPr lang="tr-TR" sz="2000" dirty="0" err="1"/>
              <a:t>report</a:t>
            </a:r>
            <a:r>
              <a:rPr lang="tr-TR" sz="2000" dirty="0"/>
              <a:t> </a:t>
            </a:r>
            <a:r>
              <a:rPr lang="tr-TR" sz="2000" dirty="0" err="1"/>
              <a:t>and</a:t>
            </a:r>
            <a:r>
              <a:rPr lang="tr-TR" sz="2000" dirty="0"/>
              <a:t> </a:t>
            </a:r>
            <a:r>
              <a:rPr lang="tr-TR" sz="2000" dirty="0" err="1"/>
              <a:t>collected</a:t>
            </a:r>
            <a:r>
              <a:rPr lang="tr-TR" sz="2000" dirty="0"/>
              <a:t> </a:t>
            </a:r>
            <a:r>
              <a:rPr lang="tr-TR" sz="2000" dirty="0" err="1"/>
              <a:t>other</a:t>
            </a:r>
            <a:r>
              <a:rPr lang="tr-TR" sz="2000" dirty="0"/>
              <a:t> </a:t>
            </a:r>
            <a:r>
              <a:rPr lang="tr-TR" sz="2000" dirty="0" err="1"/>
              <a:t>partners</a:t>
            </a:r>
            <a:r>
              <a:rPr lang="tr-TR" sz="2000" dirty="0"/>
              <a:t>’ </a:t>
            </a:r>
            <a:r>
              <a:rPr lang="tr-TR" sz="2000" dirty="0" err="1"/>
              <a:t>reports</a:t>
            </a:r>
            <a:r>
              <a:rPr lang="tr-TR" sz="2000" dirty="0"/>
              <a:t> as </a:t>
            </a:r>
            <a:r>
              <a:rPr lang="tr-TR" sz="2000" dirty="0" err="1"/>
              <a:t>the</a:t>
            </a:r>
            <a:r>
              <a:rPr lang="tr-TR" sz="2000" dirty="0"/>
              <a:t> </a:t>
            </a:r>
            <a:r>
              <a:rPr lang="tr-TR" sz="2000" dirty="0" err="1"/>
              <a:t>leader</a:t>
            </a:r>
            <a:r>
              <a:rPr lang="tr-TR" sz="2000" dirty="0"/>
              <a:t> of </a:t>
            </a:r>
            <a:r>
              <a:rPr lang="tr-TR" sz="2000" dirty="0" err="1"/>
              <a:t>the</a:t>
            </a:r>
            <a:r>
              <a:rPr lang="tr-TR" sz="2000" dirty="0"/>
              <a:t> </a:t>
            </a:r>
            <a:r>
              <a:rPr lang="tr-TR" sz="2000" dirty="0" err="1"/>
              <a:t>activity</a:t>
            </a:r>
            <a:r>
              <a:rPr lang="tr-TR" sz="2000" dirty="0"/>
              <a:t>.</a:t>
            </a:r>
          </a:p>
          <a:p>
            <a:endParaRPr lang="tr-TR" sz="2000"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spTree>
    <p:extLst>
      <p:ext uri="{BB962C8B-B14F-4D97-AF65-F5344CB8AC3E}">
        <p14:creationId xmlns:p14="http://schemas.microsoft.com/office/powerpoint/2010/main" val="375327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a:t>ACTIVITIES WHICH WE COMPLETED WITHIN THE PROJECT STRIDE </a:t>
            </a:r>
            <a:endParaRPr lang="tr-TR" sz="2400" dirty="0"/>
          </a:p>
        </p:txBody>
      </p:sp>
      <p:sp>
        <p:nvSpPr>
          <p:cNvPr id="3" name="İçerik Yer Tutucusu 2"/>
          <p:cNvSpPr>
            <a:spLocks noGrp="1"/>
          </p:cNvSpPr>
          <p:nvPr>
            <p:ph idx="1"/>
          </p:nvPr>
        </p:nvSpPr>
        <p:spPr>
          <a:xfrm>
            <a:off x="457200" y="1935480"/>
            <a:ext cx="4906888" cy="4389120"/>
          </a:xfrm>
        </p:spPr>
        <p:txBody>
          <a:bodyPr>
            <a:normAutofit/>
          </a:bodyPr>
          <a:lstStyle/>
          <a:p>
            <a:r>
              <a:rPr lang="tr-TR" dirty="0" err="1"/>
              <a:t>Dissemination</a:t>
            </a:r>
            <a:r>
              <a:rPr lang="tr-TR" dirty="0"/>
              <a:t> : </a:t>
            </a:r>
            <a:r>
              <a:rPr lang="tr-TR" dirty="0" err="1"/>
              <a:t>We</a:t>
            </a:r>
            <a:r>
              <a:rPr lang="tr-TR" dirty="0"/>
              <a:t> </a:t>
            </a:r>
            <a:r>
              <a:rPr lang="tr-TR" dirty="0" err="1"/>
              <a:t>started</a:t>
            </a:r>
            <a:r>
              <a:rPr lang="tr-TR" dirty="0"/>
              <a:t> </a:t>
            </a:r>
            <a:r>
              <a:rPr lang="tr-TR" dirty="0" err="1"/>
              <a:t>multiplying</a:t>
            </a:r>
            <a:r>
              <a:rPr lang="tr-TR" dirty="0"/>
              <a:t> </a:t>
            </a:r>
            <a:r>
              <a:rPr lang="tr-TR" dirty="0" err="1"/>
              <a:t>by</a:t>
            </a:r>
            <a:r>
              <a:rPr lang="tr-TR" dirty="0"/>
              <a:t> </a:t>
            </a:r>
            <a:r>
              <a:rPr lang="tr-TR" dirty="0" err="1" smtClean="0"/>
              <a:t>using</a:t>
            </a:r>
            <a:endParaRPr lang="tr-TR" dirty="0"/>
          </a:p>
          <a:p>
            <a:pPr lvl="1"/>
            <a:r>
              <a:rPr lang="tr-TR" dirty="0" smtClean="0"/>
              <a:t> </a:t>
            </a:r>
            <a:r>
              <a:rPr lang="tr-TR" dirty="0" err="1" smtClean="0"/>
              <a:t>leaflet</a:t>
            </a:r>
            <a:r>
              <a:rPr lang="tr-TR" dirty="0" smtClean="0"/>
              <a:t>	</a:t>
            </a:r>
            <a:endParaRPr lang="tr-TR" dirty="0"/>
          </a:p>
          <a:p>
            <a:pPr lvl="1"/>
            <a:r>
              <a:rPr lang="tr-TR" dirty="0" smtClean="0"/>
              <a:t>web </a:t>
            </a:r>
            <a:r>
              <a:rPr lang="tr-TR" dirty="0" err="1"/>
              <a:t>article</a:t>
            </a:r>
            <a:r>
              <a:rPr lang="tr-TR" dirty="0"/>
              <a:t> on </a:t>
            </a:r>
            <a:r>
              <a:rPr lang="tr-TR" dirty="0" err="1"/>
              <a:t>school</a:t>
            </a:r>
            <a:r>
              <a:rPr lang="tr-TR" dirty="0"/>
              <a:t> </a:t>
            </a:r>
            <a:r>
              <a:rPr lang="tr-TR" dirty="0" err="1" smtClean="0"/>
              <a:t>website</a:t>
            </a:r>
            <a:endParaRPr lang="tr-TR" dirty="0"/>
          </a:p>
          <a:p>
            <a:pPr lvl="1"/>
            <a:r>
              <a:rPr lang="tr-TR" dirty="0" smtClean="0"/>
              <a:t> </a:t>
            </a:r>
            <a:r>
              <a:rPr lang="tr-TR" dirty="0" err="1"/>
              <a:t>article</a:t>
            </a:r>
            <a:r>
              <a:rPr lang="tr-TR" dirty="0"/>
              <a:t> on </a:t>
            </a:r>
            <a:r>
              <a:rPr lang="tr-TR" dirty="0" err="1"/>
              <a:t>local</a:t>
            </a:r>
            <a:r>
              <a:rPr lang="tr-TR" dirty="0"/>
              <a:t> </a:t>
            </a:r>
            <a:r>
              <a:rPr lang="tr-TR" dirty="0" err="1"/>
              <a:t>newspaper</a:t>
            </a:r>
            <a:endParaRPr lang="tr-TR" dirty="0"/>
          </a:p>
          <a:p>
            <a:pPr marL="0" indent="0">
              <a:buNone/>
            </a:pPr>
            <a:endParaRPr lang="tr-TR" dirty="0" smtClean="0"/>
          </a:p>
          <a:p>
            <a:r>
              <a:rPr lang="tr-TR" dirty="0" err="1" smtClean="0"/>
              <a:t>We</a:t>
            </a:r>
            <a:r>
              <a:rPr lang="tr-TR" dirty="0" smtClean="0"/>
              <a:t> </a:t>
            </a:r>
            <a:r>
              <a:rPr lang="tr-TR" dirty="0" err="1"/>
              <a:t>also</a:t>
            </a:r>
            <a:r>
              <a:rPr lang="tr-TR" dirty="0"/>
              <a:t> </a:t>
            </a:r>
            <a:r>
              <a:rPr lang="tr-TR" dirty="0" err="1" smtClean="0"/>
              <a:t>read</a:t>
            </a:r>
            <a:r>
              <a:rPr lang="tr-TR" dirty="0" smtClean="0"/>
              <a:t> </a:t>
            </a:r>
            <a:r>
              <a:rPr lang="tr-TR" dirty="0" err="1"/>
              <a:t>the</a:t>
            </a:r>
            <a:r>
              <a:rPr lang="tr-TR" dirty="0"/>
              <a:t> </a:t>
            </a:r>
            <a:r>
              <a:rPr lang="tr-TR" dirty="0" err="1"/>
              <a:t>first</a:t>
            </a:r>
            <a:r>
              <a:rPr lang="tr-TR" dirty="0"/>
              <a:t> e-</a:t>
            </a:r>
            <a:r>
              <a:rPr lang="tr-TR" dirty="0" err="1"/>
              <a:t>newsletter</a:t>
            </a:r>
            <a:r>
              <a:rPr lang="tr-TR" dirty="0"/>
              <a:t> </a:t>
            </a:r>
            <a:r>
              <a:rPr lang="tr-TR" dirty="0" err="1" smtClean="0"/>
              <a:t>with</a:t>
            </a:r>
            <a:r>
              <a:rPr lang="tr-TR" dirty="0" smtClean="0"/>
              <a:t> </a:t>
            </a:r>
            <a:r>
              <a:rPr lang="tr-TR" dirty="0" err="1"/>
              <a:t>our</a:t>
            </a:r>
            <a:r>
              <a:rPr lang="tr-TR" dirty="0"/>
              <a:t> </a:t>
            </a:r>
            <a:r>
              <a:rPr lang="tr-TR" dirty="0" err="1"/>
              <a:t>teachers</a:t>
            </a:r>
            <a:r>
              <a:rPr lang="tr-TR" dirty="0"/>
              <a:t> </a:t>
            </a:r>
            <a:r>
              <a:rPr lang="tr-TR" dirty="0" err="1"/>
              <a:t>and</a:t>
            </a:r>
            <a:r>
              <a:rPr lang="tr-TR" dirty="0"/>
              <a:t> </a:t>
            </a:r>
            <a:r>
              <a:rPr lang="tr-TR" dirty="0" err="1"/>
              <a:t>students</a:t>
            </a:r>
            <a:r>
              <a:rPr lang="tr-TR" dirty="0" smtClean="0"/>
              <a:t>.</a:t>
            </a:r>
            <a:endParaRPr lang="tr-TR" dirty="0"/>
          </a:p>
        </p:txBody>
      </p:sp>
      <p:sp>
        <p:nvSpPr>
          <p:cNvPr id="4" name="Altbilgi Yer Tutucusu 3"/>
          <p:cNvSpPr>
            <a:spLocks noGrp="1"/>
          </p:cNvSpPr>
          <p:nvPr>
            <p:ph type="ftr" sz="quarter" idx="11"/>
          </p:nvPr>
        </p:nvSpPr>
        <p:spPr/>
        <p:txBody>
          <a:bodyPr/>
          <a:lstStyle/>
          <a:p>
            <a:pPr>
              <a:defRPr/>
            </a:pPr>
            <a:r>
              <a:rPr lang="en-US" smtClean="0"/>
              <a:t>KA2-Cooperation for Innovation and the Exchange of Good Practices Strategic Partnership for School Education</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6774" y="1988840"/>
            <a:ext cx="2608424" cy="1896236"/>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6774" y="4245116"/>
            <a:ext cx="2608424" cy="1848180"/>
          </a:xfrm>
          <a:prstGeom prst="rect">
            <a:avLst/>
          </a:prstGeom>
        </p:spPr>
      </p:pic>
    </p:spTree>
    <p:extLst>
      <p:ext uri="{BB962C8B-B14F-4D97-AF65-F5344CB8AC3E}">
        <p14:creationId xmlns:p14="http://schemas.microsoft.com/office/powerpoint/2010/main" val="24853140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1837</TotalTime>
  <Words>2336</Words>
  <Application>Microsoft Office PowerPoint</Application>
  <PresentationFormat>Ekran Gösterisi (4:3)</PresentationFormat>
  <Paragraphs>226</Paragraphs>
  <Slides>42</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42</vt:i4>
      </vt:variant>
    </vt:vector>
  </HeadingPairs>
  <TitlesOfParts>
    <vt:vector size="50" baseType="lpstr">
      <vt:lpstr>Arial</vt:lpstr>
      <vt:lpstr>Calibri</vt:lpstr>
      <vt:lpstr>Constantia</vt:lpstr>
      <vt:lpstr>Times New Roman</vt:lpstr>
      <vt:lpstr>Wingdings</vt:lpstr>
      <vt:lpstr>Wingdings 2</vt:lpstr>
      <vt:lpstr>Akış</vt:lpstr>
      <vt:lpstr>Özel Tasarım</vt:lpstr>
      <vt:lpstr>KA2-Cooperation for Innovation and the Exchange of Good Practices Strategic Partnership for School Education</vt:lpstr>
      <vt:lpstr>STRIDE- Strategies for the Digital Education</vt:lpstr>
      <vt:lpstr>Partner Organizations/Countries:</vt:lpstr>
      <vt:lpstr>Turkey is a developed country with its educational and business opportunities and tourist attractions all over the country. </vt:lpstr>
      <vt:lpstr>Ankara(Capital city of Turkey)</vt:lpstr>
      <vt:lpstr>Erdem Bayazıt Anatolian High School</vt:lpstr>
      <vt:lpstr>PowerPoint Sunusu</vt:lpstr>
      <vt:lpstr>ACTIVITIES WHICH WE COMPLETED WITHIN THE PROJECT STRIDE </vt:lpstr>
      <vt:lpstr>ACTIVITIES WHICH WE COMPLETED WITHIN THE PROJECT STRIDE </vt:lpstr>
      <vt:lpstr>BY THE HELP OF THE PROJECT STRIDE;</vt:lpstr>
      <vt:lpstr> THE RESULTS OF INQUIRIES FOR TEACHERS AND STUDENTS ACCORDING TO STATE ANALYSIS REPORT</vt:lpstr>
      <vt:lpstr>The data obtained from students showed that </vt:lpstr>
      <vt:lpstr>PowerPoint Sunusu</vt:lpstr>
      <vt:lpstr>The data obtained from teachers showed that</vt:lpstr>
      <vt:lpstr>PowerPoint Sunusu</vt:lpstr>
      <vt:lpstr>PowerPoint Sunusu</vt:lpstr>
      <vt:lpstr>FOCUS GROUP</vt:lpstr>
      <vt:lpstr>FOCUS GROUP DEATAILS</vt:lpstr>
      <vt:lpstr>Questionnaire with 3 classes</vt:lpstr>
      <vt:lpstr>We asked to the student</vt:lpstr>
      <vt:lpstr>PowerPoint Sunusu</vt:lpstr>
      <vt:lpstr>Strengths: </vt:lpstr>
      <vt:lpstr>Strengths: </vt:lpstr>
      <vt:lpstr>Weaknesses:</vt:lpstr>
      <vt:lpstr>Weaknesses:</vt:lpstr>
      <vt:lpstr>PowerPoint Sunusu</vt:lpstr>
      <vt:lpstr>Weaknesses:</vt:lpstr>
      <vt:lpstr>Weaknesses:</vt:lpstr>
      <vt:lpstr>Opportunities: </vt:lpstr>
      <vt:lpstr>Opportunities: </vt:lpstr>
      <vt:lpstr>Threats: </vt:lpstr>
      <vt:lpstr>Threats: </vt:lpstr>
      <vt:lpstr>Threats: </vt:lpstr>
      <vt:lpstr>DURING JSTE</vt:lpstr>
      <vt:lpstr>DISCUSSION OF LEADING QUESTIONS</vt:lpstr>
      <vt:lpstr>1. Which points of the JSTE already meet your ideas?</vt:lpstr>
      <vt:lpstr>2. Where do you see necessary adaptations?</vt:lpstr>
      <vt:lpstr>3. What contents of digitization issues are relevant for your school?</vt:lpstr>
      <vt:lpstr>3. What contents of digitization issues are relevant for your school?</vt:lpstr>
      <vt:lpstr>4. How do you define the main goal of your school’s digitization strategy?</vt:lpstr>
      <vt:lpstr>5: How do you define the role of the JSTE within the process of strategy development?</vt:lpstr>
      <vt:lpstr>PowerPoint Sunusu</vt:lpstr>
    </vt:vector>
  </TitlesOfParts>
  <Company>VESTEL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VESTEL</dc:creator>
  <cp:lastModifiedBy>admin</cp:lastModifiedBy>
  <cp:revision>92</cp:revision>
  <dcterms:created xsi:type="dcterms:W3CDTF">2016-11-15T11:38:32Z</dcterms:created>
  <dcterms:modified xsi:type="dcterms:W3CDTF">2017-03-10T08:03:24Z</dcterms:modified>
</cp:coreProperties>
</file>